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C8C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21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C8C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21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85297" y="1972376"/>
            <a:ext cx="3730625" cy="3452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C8C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21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C8C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C8C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6225" y="842780"/>
            <a:ext cx="745954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921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5035" y="2034170"/>
            <a:ext cx="10661929" cy="3738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73741"/>
            <a:ext cx="245745" cy="21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A8C8C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2.jp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jp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4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70.png"/><Relationship Id="rId5" Type="http://schemas.openxmlformats.org/officeDocument/2006/relationships/image" Target="../media/image53.png"/><Relationship Id="rId15" Type="http://schemas.openxmlformats.org/officeDocument/2006/relationships/image" Target="../media/image54.png"/><Relationship Id="rId10" Type="http://schemas.openxmlformats.org/officeDocument/2006/relationships/image" Target="../media/image69.png"/><Relationship Id="rId4" Type="http://schemas.openxmlformats.org/officeDocument/2006/relationships/image" Target="../media/image45.png"/><Relationship Id="rId9" Type="http://schemas.openxmlformats.org/officeDocument/2006/relationships/image" Target="../media/image68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2.png"/><Relationship Id="rId18" Type="http://schemas.openxmlformats.org/officeDocument/2006/relationships/image" Target="../media/image73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image" Target="../media/image4.png"/><Relationship Id="rId16" Type="http://schemas.openxmlformats.org/officeDocument/2006/relationships/image" Target="../media/image66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70.png"/><Relationship Id="rId5" Type="http://schemas.openxmlformats.org/officeDocument/2006/relationships/image" Target="../media/image53.png"/><Relationship Id="rId15" Type="http://schemas.openxmlformats.org/officeDocument/2006/relationships/image" Target="../media/image65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45.png"/><Relationship Id="rId9" Type="http://schemas.openxmlformats.org/officeDocument/2006/relationships/image" Target="../media/image68.pn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70.png"/><Relationship Id="rId5" Type="http://schemas.openxmlformats.org/officeDocument/2006/relationships/image" Target="../media/image53.png"/><Relationship Id="rId15" Type="http://schemas.openxmlformats.org/officeDocument/2006/relationships/image" Target="../media/image54.png"/><Relationship Id="rId10" Type="http://schemas.openxmlformats.org/officeDocument/2006/relationships/image" Target="../media/image69.png"/><Relationship Id="rId4" Type="http://schemas.openxmlformats.org/officeDocument/2006/relationships/image" Target="../media/image45.png"/><Relationship Id="rId9" Type="http://schemas.openxmlformats.org/officeDocument/2006/relationships/image" Target="../media/image68.png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3" Type="http://schemas.openxmlformats.org/officeDocument/2006/relationships/image" Target="../media/image52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5.png"/><Relationship Id="rId7" Type="http://schemas.openxmlformats.org/officeDocument/2006/relationships/image" Target="../media/image47.png"/><Relationship Id="rId12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84.png"/><Relationship Id="rId5" Type="http://schemas.openxmlformats.org/officeDocument/2006/relationships/image" Target="../media/image77.png"/><Relationship Id="rId10" Type="http://schemas.openxmlformats.org/officeDocument/2006/relationships/image" Target="../media/image83.png"/><Relationship Id="rId4" Type="http://schemas.openxmlformats.org/officeDocument/2006/relationships/image" Target="../media/image76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5.png"/><Relationship Id="rId7" Type="http://schemas.openxmlformats.org/officeDocument/2006/relationships/image" Target="../media/image47.png"/><Relationship Id="rId12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86.png"/><Relationship Id="rId5" Type="http://schemas.openxmlformats.org/officeDocument/2006/relationships/image" Target="../media/image77.png"/><Relationship Id="rId10" Type="http://schemas.openxmlformats.org/officeDocument/2006/relationships/image" Target="../media/image85.png"/><Relationship Id="rId4" Type="http://schemas.openxmlformats.org/officeDocument/2006/relationships/image" Target="../media/image76.png"/><Relationship Id="rId9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89.png"/><Relationship Id="rId12" Type="http://schemas.openxmlformats.org/officeDocument/2006/relationships/image" Target="../media/image84.png"/><Relationship Id="rId17" Type="http://schemas.openxmlformats.org/officeDocument/2006/relationships/image" Target="../media/image92.png"/><Relationship Id="rId2" Type="http://schemas.openxmlformats.org/officeDocument/2006/relationships/image" Target="../media/image4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5.png"/><Relationship Id="rId18" Type="http://schemas.openxmlformats.org/officeDocument/2006/relationships/image" Target="../media/image92.png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12" Type="http://schemas.openxmlformats.org/officeDocument/2006/relationships/image" Target="../media/image84.png"/><Relationship Id="rId17" Type="http://schemas.openxmlformats.org/officeDocument/2006/relationships/image" Target="../media/image91.png"/><Relationship Id="rId2" Type="http://schemas.openxmlformats.org/officeDocument/2006/relationships/image" Target="../media/image4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83.png"/><Relationship Id="rId5" Type="http://schemas.openxmlformats.org/officeDocument/2006/relationships/image" Target="../media/image89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88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4.png"/><Relationship Id="rId18" Type="http://schemas.openxmlformats.org/officeDocument/2006/relationships/image" Target="../media/image92.png"/><Relationship Id="rId3" Type="http://schemas.openxmlformats.org/officeDocument/2006/relationships/image" Target="../media/image75.png"/><Relationship Id="rId7" Type="http://schemas.openxmlformats.org/officeDocument/2006/relationships/image" Target="../media/image88.png"/><Relationship Id="rId12" Type="http://schemas.openxmlformats.org/officeDocument/2006/relationships/image" Target="../media/image83.png"/><Relationship Id="rId17" Type="http://schemas.openxmlformats.org/officeDocument/2006/relationships/image" Target="../media/image91.png"/><Relationship Id="rId2" Type="http://schemas.openxmlformats.org/officeDocument/2006/relationships/image" Target="../media/image4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6.png"/><Relationship Id="rId9" Type="http://schemas.openxmlformats.org/officeDocument/2006/relationships/image" Target="../media/image47.png"/><Relationship Id="rId1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3.png"/><Relationship Id="rId18" Type="http://schemas.openxmlformats.org/officeDocument/2006/relationships/image" Target="../media/image95.png"/><Relationship Id="rId3" Type="http://schemas.openxmlformats.org/officeDocument/2006/relationships/image" Target="../media/image75.png"/><Relationship Id="rId7" Type="http://schemas.openxmlformats.org/officeDocument/2006/relationships/image" Target="../media/image94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4.png"/><Relationship Id="rId16" Type="http://schemas.openxmlformats.org/officeDocument/2006/relationships/image" Target="../media/image86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10" Type="http://schemas.openxmlformats.org/officeDocument/2006/relationships/image" Target="../media/image47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46.png"/><Relationship Id="rId1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4.png"/><Relationship Id="rId18" Type="http://schemas.openxmlformats.org/officeDocument/2006/relationships/image" Target="../media/image92.png"/><Relationship Id="rId3" Type="http://schemas.openxmlformats.org/officeDocument/2006/relationships/image" Target="../media/image75.png"/><Relationship Id="rId7" Type="http://schemas.openxmlformats.org/officeDocument/2006/relationships/image" Target="../media/image89.png"/><Relationship Id="rId12" Type="http://schemas.openxmlformats.org/officeDocument/2006/relationships/image" Target="../media/image83.png"/><Relationship Id="rId17" Type="http://schemas.openxmlformats.org/officeDocument/2006/relationships/image" Target="../media/image91.png"/><Relationship Id="rId2" Type="http://schemas.openxmlformats.org/officeDocument/2006/relationships/image" Target="../media/image4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47.png"/><Relationship Id="rId1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7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0658" y="321653"/>
            <a:ext cx="5310505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0940" y="3807103"/>
            <a:ext cx="6942455" cy="1452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7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MODULE</a:t>
            </a:r>
            <a:r>
              <a:rPr sz="3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4: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ts val="3700"/>
              </a:lnSpc>
              <a:spcBef>
                <a:spcPts val="17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PRINCIPLES</a:t>
            </a:r>
            <a:r>
              <a:rPr sz="32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</a:t>
            </a: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(TFC)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093947" y="1629294"/>
            <a:ext cx="3530600" cy="4838065"/>
          </a:xfrm>
          <a:custGeom>
            <a:avLst/>
            <a:gdLst/>
            <a:ahLst/>
            <a:cxnLst/>
            <a:rect l="l" t="t" r="r" b="b"/>
            <a:pathLst>
              <a:path w="3530600" h="4838065">
                <a:moveTo>
                  <a:pt x="3362728" y="0"/>
                </a:moveTo>
                <a:lnTo>
                  <a:pt x="167286" y="0"/>
                </a:lnTo>
                <a:lnTo>
                  <a:pt x="122815" y="5975"/>
                </a:lnTo>
                <a:lnTo>
                  <a:pt x="82854" y="22839"/>
                </a:lnTo>
                <a:lnTo>
                  <a:pt x="48997" y="48997"/>
                </a:lnTo>
                <a:lnTo>
                  <a:pt x="22839" y="82854"/>
                </a:lnTo>
                <a:lnTo>
                  <a:pt x="5975" y="122816"/>
                </a:lnTo>
                <a:lnTo>
                  <a:pt x="0" y="167288"/>
                </a:lnTo>
                <a:lnTo>
                  <a:pt x="0" y="4670720"/>
                </a:lnTo>
                <a:lnTo>
                  <a:pt x="5975" y="4715191"/>
                </a:lnTo>
                <a:lnTo>
                  <a:pt x="22839" y="4755153"/>
                </a:lnTo>
                <a:lnTo>
                  <a:pt x="48997" y="4789010"/>
                </a:lnTo>
                <a:lnTo>
                  <a:pt x="82854" y="4815167"/>
                </a:lnTo>
                <a:lnTo>
                  <a:pt x="122815" y="4832031"/>
                </a:lnTo>
                <a:lnTo>
                  <a:pt x="167286" y="4838007"/>
                </a:lnTo>
                <a:lnTo>
                  <a:pt x="3362728" y="4838007"/>
                </a:lnTo>
                <a:lnTo>
                  <a:pt x="3407200" y="4832031"/>
                </a:lnTo>
                <a:lnTo>
                  <a:pt x="3447162" y="4815167"/>
                </a:lnTo>
                <a:lnTo>
                  <a:pt x="3481019" y="4789010"/>
                </a:lnTo>
                <a:lnTo>
                  <a:pt x="3507177" y="4755153"/>
                </a:lnTo>
                <a:lnTo>
                  <a:pt x="3524041" y="4715191"/>
                </a:lnTo>
                <a:lnTo>
                  <a:pt x="3530017" y="4670720"/>
                </a:lnTo>
                <a:lnTo>
                  <a:pt x="3530017" y="167288"/>
                </a:lnTo>
                <a:lnTo>
                  <a:pt x="3524041" y="122816"/>
                </a:lnTo>
                <a:lnTo>
                  <a:pt x="3507177" y="82854"/>
                </a:lnTo>
                <a:lnTo>
                  <a:pt x="3481019" y="48997"/>
                </a:lnTo>
                <a:lnTo>
                  <a:pt x="3447162" y="22839"/>
                </a:lnTo>
                <a:lnTo>
                  <a:pt x="3407200" y="5975"/>
                </a:lnTo>
                <a:lnTo>
                  <a:pt x="3362728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84475" y="1926859"/>
            <a:ext cx="1804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REMEMBER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06733" y="1883098"/>
            <a:ext cx="499109" cy="4202430"/>
            <a:chOff x="8306733" y="1883098"/>
            <a:chExt cx="499109" cy="42024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6733" y="1883098"/>
              <a:ext cx="499002" cy="4344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02688" y="2503627"/>
              <a:ext cx="114300" cy="3581400"/>
            </a:xfrm>
            <a:custGeom>
              <a:avLst/>
              <a:gdLst/>
              <a:ahLst/>
              <a:cxnLst/>
              <a:rect l="l" t="t" r="r" b="b"/>
              <a:pathLst>
                <a:path w="114300" h="3581400">
                  <a:moveTo>
                    <a:pt x="114300" y="2280513"/>
                  </a:moveTo>
                  <a:lnTo>
                    <a:pt x="0" y="2280513"/>
                  </a:lnTo>
                  <a:lnTo>
                    <a:pt x="0" y="3581298"/>
                  </a:lnTo>
                  <a:lnTo>
                    <a:pt x="114300" y="3581298"/>
                  </a:lnTo>
                  <a:lnTo>
                    <a:pt x="114300" y="2280513"/>
                  </a:lnTo>
                  <a:close/>
                </a:path>
                <a:path w="114300" h="3581400">
                  <a:moveTo>
                    <a:pt x="114300" y="1313472"/>
                  </a:moveTo>
                  <a:lnTo>
                    <a:pt x="0" y="1313472"/>
                  </a:lnTo>
                  <a:lnTo>
                    <a:pt x="0" y="2100567"/>
                  </a:lnTo>
                  <a:lnTo>
                    <a:pt x="114300" y="2100567"/>
                  </a:lnTo>
                  <a:lnTo>
                    <a:pt x="114300" y="1313472"/>
                  </a:lnTo>
                  <a:close/>
                </a:path>
                <a:path w="114300" h="3581400">
                  <a:moveTo>
                    <a:pt x="114300" y="648614"/>
                  </a:moveTo>
                  <a:lnTo>
                    <a:pt x="0" y="648614"/>
                  </a:lnTo>
                  <a:lnTo>
                    <a:pt x="0" y="1135634"/>
                  </a:lnTo>
                  <a:lnTo>
                    <a:pt x="114300" y="1135634"/>
                  </a:lnTo>
                  <a:lnTo>
                    <a:pt x="114300" y="648614"/>
                  </a:lnTo>
                  <a:close/>
                </a:path>
                <a:path w="114300" h="3581400">
                  <a:moveTo>
                    <a:pt x="114300" y="0"/>
                  </a:moveTo>
                  <a:lnTo>
                    <a:pt x="0" y="0"/>
                  </a:lnTo>
                  <a:lnTo>
                    <a:pt x="0" y="487006"/>
                  </a:lnTo>
                  <a:lnTo>
                    <a:pt x="114300" y="487006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737675" y="2430828"/>
            <a:ext cx="2566670" cy="361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Always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use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b="1" spc="-5" dirty="0">
                <a:latin typeface="Arial"/>
                <a:cs typeface="Arial"/>
              </a:rPr>
              <a:t>casualty's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 MT"/>
                <a:cs typeface="Arial MT"/>
              </a:rPr>
              <a:t>JFAK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FIRST</a:t>
            </a:r>
            <a:endParaRPr sz="1800">
              <a:latin typeface="Arial"/>
              <a:cs typeface="Arial"/>
            </a:endParaRPr>
          </a:p>
          <a:p>
            <a:pPr marL="12700" marR="55880">
              <a:lnSpc>
                <a:spcPts val="2100"/>
              </a:lnSpc>
              <a:spcBef>
                <a:spcPts val="1060"/>
              </a:spcBef>
            </a:pPr>
            <a:r>
              <a:rPr sz="1800" spc="-5" dirty="0">
                <a:latin typeface="Arial MT"/>
                <a:cs typeface="Arial MT"/>
              </a:rPr>
              <a:t>TFC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turn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CUF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unexpectedly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1000"/>
              </a:spcBef>
            </a:pPr>
            <a:r>
              <a:rPr sz="1800" dirty="0">
                <a:latin typeface="Arial MT"/>
                <a:cs typeface="Arial MT"/>
              </a:rPr>
              <a:t>Personnel should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maintain </a:t>
            </a:r>
            <a:r>
              <a:rPr sz="1800" spc="-5" dirty="0">
                <a:latin typeface="Arial MT"/>
                <a:cs typeface="Arial MT"/>
              </a:rPr>
              <a:t>their situational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awareness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times</a:t>
            </a:r>
            <a:endParaRPr sz="1800">
              <a:latin typeface="Arial MT"/>
              <a:cs typeface="Arial MT"/>
            </a:endParaRPr>
          </a:p>
          <a:p>
            <a:pPr marL="12700" marR="321310">
              <a:lnSpc>
                <a:spcPts val="2100"/>
              </a:lnSpc>
              <a:spcBef>
                <a:spcPts val="1000"/>
              </a:spcBef>
            </a:pPr>
            <a:r>
              <a:rPr sz="1800" dirty="0">
                <a:latin typeface="Arial MT"/>
                <a:cs typeface="Arial MT"/>
              </a:rPr>
              <a:t>Medical personnel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first </a:t>
            </a:r>
            <a:r>
              <a:rPr sz="1800" dirty="0">
                <a:latin typeface="Arial MT"/>
                <a:cs typeface="Arial MT"/>
              </a:rPr>
              <a:t>responders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should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prepared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move casualties on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short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notice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OTHER</a:t>
            </a:r>
            <a:r>
              <a:rPr spc="-10" dirty="0"/>
              <a:t> </a:t>
            </a:r>
            <a:r>
              <a:rPr spc="-25" dirty="0"/>
              <a:t>CONSIDERATIONS</a:t>
            </a:r>
            <a:r>
              <a:rPr spc="-15" dirty="0"/>
              <a:t> </a:t>
            </a:r>
            <a:r>
              <a:rPr dirty="0">
                <a:solidFill>
                  <a:srgbClr val="000000"/>
                </a:solidFill>
              </a:rPr>
              <a:t>IN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TFC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8496" y="5306079"/>
            <a:ext cx="6709409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LIMITED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SUPPLIES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Medical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equipment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supplies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LIMITED</a:t>
            </a:r>
            <a:r>
              <a:rPr sz="18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what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Combat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Medic/Corpsman</a:t>
            </a:r>
            <a:r>
              <a:rPr sz="1800" dirty="0">
                <a:latin typeface="Arial MT"/>
                <a:cs typeface="Arial MT"/>
              </a:rPr>
              <a:t> (CMC),</a:t>
            </a:r>
            <a:r>
              <a:rPr sz="1800" spc="-5" dirty="0">
                <a:latin typeface="Arial MT"/>
                <a:cs typeface="Arial MT"/>
              </a:rPr>
              <a:t> other</a:t>
            </a:r>
            <a:r>
              <a:rPr sz="1800" dirty="0">
                <a:latin typeface="Arial MT"/>
                <a:cs typeface="Arial MT"/>
              </a:rPr>
              <a:t> unit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members, and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dirty="0">
                <a:latin typeface="Arial MT"/>
                <a:cs typeface="Arial MT"/>
              </a:rPr>
              <a:t> carry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on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mission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496" y="1563702"/>
            <a:ext cx="4905375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OUT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DIRECT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FIRE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45"/>
              </a:lnSpc>
            </a:pPr>
            <a:r>
              <a:rPr sz="1800" spc="-5" dirty="0">
                <a:latin typeface="Arial MT"/>
                <a:cs typeface="Arial MT"/>
              </a:rPr>
              <a:t>TFC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when</a:t>
            </a:r>
            <a:r>
              <a:rPr sz="1800" spc="-5" dirty="0">
                <a:latin typeface="Arial MT"/>
                <a:cs typeface="Arial MT"/>
              </a:rPr>
              <a:t> the casualty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5" dirty="0">
                <a:latin typeface="Arial MT"/>
                <a:cs typeface="Arial MT"/>
              </a:rPr>
              <a:t> the </a:t>
            </a:r>
            <a:r>
              <a:rPr sz="1800" dirty="0">
                <a:latin typeface="Arial MT"/>
                <a:cs typeface="Arial MT"/>
              </a:rPr>
              <a:t>responder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8496" y="2191943"/>
            <a:ext cx="456882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NOT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UNDER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EFFECTIVE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ENEMY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FIRE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OR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DIRECT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THREAT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2751" y="3478875"/>
            <a:ext cx="1802189" cy="163254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798" y="4258417"/>
            <a:ext cx="1915618" cy="80988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8910" y="2543695"/>
            <a:ext cx="2807816" cy="2568630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10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6645" y="819122"/>
            <a:ext cx="316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MARCH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spc="-120" dirty="0">
                <a:solidFill>
                  <a:srgbClr val="FFFFFF"/>
                </a:solidFill>
              </a:rPr>
              <a:t>PAWS</a:t>
            </a:r>
          </a:p>
        </p:txBody>
      </p:sp>
      <p:sp>
        <p:nvSpPr>
          <p:cNvPr id="6" name="object 6"/>
          <p:cNvSpPr/>
          <p:nvPr/>
        </p:nvSpPr>
        <p:spPr>
          <a:xfrm>
            <a:off x="796516" y="293630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8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4"/>
                </a:lnTo>
                <a:lnTo>
                  <a:pt x="52408" y="570654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4"/>
                </a:lnTo>
                <a:lnTo>
                  <a:pt x="723245" y="530034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90" y="399658"/>
                </a:lnTo>
                <a:lnTo>
                  <a:pt x="754690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8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55568" y="3092767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6516" y="379525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3" y="609021"/>
                </a:lnTo>
                <a:lnTo>
                  <a:pt x="110058" y="644632"/>
                </a:lnTo>
                <a:lnTo>
                  <a:pt x="145668" y="676077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04205" y="3931063"/>
            <a:ext cx="2085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516" y="465421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8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4"/>
                </a:lnTo>
                <a:lnTo>
                  <a:pt x="52408" y="570654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4"/>
                </a:lnTo>
                <a:lnTo>
                  <a:pt x="723245" y="530034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90" y="399658"/>
                </a:lnTo>
                <a:lnTo>
                  <a:pt x="754690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8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F265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12563" y="4812757"/>
            <a:ext cx="2103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0547" y="551316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9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1"/>
                </a:lnTo>
                <a:lnTo>
                  <a:pt x="110058" y="644631"/>
                </a:lnTo>
                <a:lnTo>
                  <a:pt x="145668" y="676076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90"/>
                </a:lnTo>
                <a:lnTo>
                  <a:pt x="399658" y="754690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6"/>
                </a:lnTo>
                <a:lnTo>
                  <a:pt x="644631" y="644631"/>
                </a:lnTo>
                <a:lnTo>
                  <a:pt x="676076" y="609021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9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55568" y="5484268"/>
            <a:ext cx="243586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6516" y="207734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21423" y="1882974"/>
            <a:ext cx="505459" cy="432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 marR="5080" indent="-42545" algn="just">
              <a:lnSpc>
                <a:spcPct val="1409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M  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R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15031" y="297760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707316" y="3107128"/>
            <a:ext cx="1972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15031" y="3863306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2" y="609021"/>
                </a:lnTo>
                <a:lnTo>
                  <a:pt x="110057" y="644632"/>
                </a:lnTo>
                <a:lnTo>
                  <a:pt x="145668" y="676077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707316" y="3996442"/>
            <a:ext cx="141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15031" y="474901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707316" y="4845885"/>
            <a:ext cx="165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15031" y="211047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0"/>
                </a:lnTo>
                <a:lnTo>
                  <a:pt x="145668" y="676076"/>
                </a:lnTo>
                <a:lnTo>
                  <a:pt x="184033" y="702280"/>
                </a:lnTo>
                <a:lnTo>
                  <a:pt x="224654" y="723244"/>
                </a:lnTo>
                <a:lnTo>
                  <a:pt x="267027" y="738966"/>
                </a:lnTo>
                <a:lnTo>
                  <a:pt x="310653" y="749448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0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25675" y="1907925"/>
            <a:ext cx="533400" cy="3531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0485" algn="just">
              <a:lnSpc>
                <a:spcPct val="144300"/>
              </a:lnSpc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07316" y="2277212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5620" y="1508645"/>
            <a:ext cx="10113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59170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23585" y="1652907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57770" y="2668502"/>
            <a:ext cx="1270000" cy="346710"/>
          </a:xfrm>
          <a:custGeom>
            <a:avLst/>
            <a:gdLst/>
            <a:ahLst/>
            <a:cxnLst/>
            <a:rect l="l" t="t" r="r" b="b"/>
            <a:pathLst>
              <a:path w="1270000" h="346710">
                <a:moveTo>
                  <a:pt x="1096719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90" y="50689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6"/>
                </a:lnTo>
                <a:lnTo>
                  <a:pt x="6182" y="219074"/>
                </a:lnTo>
                <a:lnTo>
                  <a:pt x="23628" y="260416"/>
                </a:lnTo>
                <a:lnTo>
                  <a:pt x="50690" y="295442"/>
                </a:lnTo>
                <a:lnTo>
                  <a:pt x="85716" y="322503"/>
                </a:lnTo>
                <a:lnTo>
                  <a:pt x="127058" y="339950"/>
                </a:lnTo>
                <a:lnTo>
                  <a:pt x="173066" y="346132"/>
                </a:lnTo>
                <a:lnTo>
                  <a:pt x="1096719" y="346132"/>
                </a:lnTo>
                <a:lnTo>
                  <a:pt x="1142728" y="339950"/>
                </a:lnTo>
                <a:lnTo>
                  <a:pt x="1184070" y="322503"/>
                </a:lnTo>
                <a:lnTo>
                  <a:pt x="1219096" y="295442"/>
                </a:lnTo>
                <a:lnTo>
                  <a:pt x="1246158" y="260416"/>
                </a:lnTo>
                <a:lnTo>
                  <a:pt x="1263604" y="219074"/>
                </a:lnTo>
                <a:lnTo>
                  <a:pt x="1269786" y="173066"/>
                </a:lnTo>
                <a:lnTo>
                  <a:pt x="1263604" y="127058"/>
                </a:lnTo>
                <a:lnTo>
                  <a:pt x="1246158" y="85716"/>
                </a:lnTo>
                <a:lnTo>
                  <a:pt x="1219096" y="50689"/>
                </a:lnTo>
                <a:lnTo>
                  <a:pt x="1184070" y="23628"/>
                </a:lnTo>
                <a:lnTo>
                  <a:pt x="1142728" y="6182"/>
                </a:lnTo>
                <a:lnTo>
                  <a:pt x="1096719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704205" y="2068106"/>
            <a:ext cx="3057525" cy="87376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1889125">
              <a:lnSpc>
                <a:spcPct val="100000"/>
              </a:lnSpc>
              <a:spcBef>
                <a:spcPts val="750"/>
              </a:spcBef>
            </a:pP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11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68106" y="4273807"/>
            <a:ext cx="3385820" cy="164909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434"/>
              </a:spcBef>
            </a:pPr>
            <a:r>
              <a:rPr sz="2000" b="1" spc="-15" dirty="0">
                <a:latin typeface="Arial"/>
                <a:cs typeface="Arial"/>
              </a:rPr>
              <a:t>COMMUNICATE </a:t>
            </a:r>
            <a:r>
              <a:rPr sz="2000" spc="-5" dirty="0">
                <a:latin typeface="Arial MT"/>
                <a:cs typeface="Arial MT"/>
              </a:rPr>
              <a:t>with </a:t>
            </a:r>
            <a:r>
              <a:rPr sz="2000" b="1" spc="-5" dirty="0">
                <a:latin typeface="Arial"/>
                <a:cs typeface="Arial"/>
              </a:rPr>
              <a:t>first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responders, </a:t>
            </a:r>
            <a:r>
              <a:rPr sz="2000" dirty="0">
                <a:latin typeface="Arial MT"/>
                <a:cs typeface="Arial MT"/>
              </a:rPr>
              <a:t>other </a:t>
            </a:r>
            <a:r>
              <a:rPr sz="2000" b="1" spc="-5" dirty="0">
                <a:latin typeface="Arial"/>
                <a:cs typeface="Arial"/>
              </a:rPr>
              <a:t>medical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personnel, </a:t>
            </a:r>
            <a:r>
              <a:rPr sz="2000" spc="-5" dirty="0">
                <a:latin typeface="Arial MT"/>
                <a:cs typeface="Arial MT"/>
              </a:rPr>
              <a:t>and </a:t>
            </a:r>
            <a:r>
              <a:rPr sz="2000" b="1" spc="-5" dirty="0">
                <a:latin typeface="Arial"/>
                <a:cs typeface="Arial"/>
              </a:rPr>
              <a:t>tactical </a:t>
            </a:r>
            <a:r>
              <a:rPr sz="2000" b="1" dirty="0">
                <a:latin typeface="Arial"/>
                <a:cs typeface="Arial"/>
              </a:rPr>
              <a:t> leadership </a:t>
            </a:r>
            <a:r>
              <a:rPr sz="2000" dirty="0">
                <a:latin typeface="Arial MT"/>
                <a:cs typeface="Arial MT"/>
              </a:rPr>
              <a:t>about </a:t>
            </a:r>
            <a:r>
              <a:rPr sz="2000" spc="-5" dirty="0">
                <a:latin typeface="Arial MT"/>
                <a:cs typeface="Arial MT"/>
              </a:rPr>
              <a:t>casualty </a:t>
            </a:r>
            <a:r>
              <a:rPr sz="2000" dirty="0">
                <a:latin typeface="Arial MT"/>
                <a:cs typeface="Arial MT"/>
              </a:rPr>
              <a:t> injuries, </a:t>
            </a:r>
            <a:r>
              <a:rPr sz="2000" spc="-5" dirty="0">
                <a:latin typeface="Arial MT"/>
                <a:cs typeface="Arial MT"/>
              </a:rPr>
              <a:t>condition, movement,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ongoing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6102" y="1509942"/>
            <a:ext cx="3495037" cy="2532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4177" y="1569849"/>
            <a:ext cx="3629304" cy="26333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4499" y="4273807"/>
            <a:ext cx="288544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40"/>
              </a:lnSpc>
              <a:spcBef>
                <a:spcPts val="100"/>
              </a:spcBef>
            </a:pPr>
            <a:r>
              <a:rPr sz="2000" b="1" spc="-15" dirty="0">
                <a:latin typeface="Arial"/>
                <a:cs typeface="Arial"/>
              </a:rPr>
              <a:t>COMMUNICATE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with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2240"/>
              </a:lnSpc>
            </a:pPr>
            <a:r>
              <a:rPr sz="2000" b="1" spc="-5" dirty="0">
                <a:latin typeface="Arial"/>
                <a:cs typeface="Arial"/>
              </a:rPr>
              <a:t>casualty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06602" y="839709"/>
            <a:ext cx="39789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latin typeface="Arial"/>
                <a:cs typeface="Arial"/>
              </a:rPr>
              <a:t>COMMUNICATION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5989" y="5876938"/>
            <a:ext cx="114300" cy="574040"/>
          </a:xfrm>
          <a:custGeom>
            <a:avLst/>
            <a:gdLst/>
            <a:ahLst/>
            <a:cxnLst/>
            <a:rect l="l" t="t" r="r" b="b"/>
            <a:pathLst>
              <a:path w="114300" h="574039">
                <a:moveTo>
                  <a:pt x="0" y="57373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73736"/>
                </a:lnTo>
                <a:lnTo>
                  <a:pt x="0" y="57373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5989" y="4969240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5988" y="5421664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08338" y="4273807"/>
            <a:ext cx="3512185" cy="177609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89535" algn="just">
              <a:lnSpc>
                <a:spcPts val="2080"/>
              </a:lnSpc>
              <a:spcBef>
                <a:spcPts val="434"/>
              </a:spcBef>
            </a:pPr>
            <a:r>
              <a:rPr sz="2000" b="1" spc="-15" dirty="0">
                <a:latin typeface="Arial"/>
                <a:cs typeface="Arial"/>
              </a:rPr>
              <a:t>COMMUNICATE </a:t>
            </a:r>
            <a:r>
              <a:rPr sz="2000" spc="-5" dirty="0">
                <a:latin typeface="Arial MT"/>
                <a:cs typeface="Arial MT"/>
              </a:rPr>
              <a:t>with </a:t>
            </a:r>
            <a:r>
              <a:rPr sz="2000" b="1" spc="-5" dirty="0">
                <a:latin typeface="Arial"/>
                <a:cs typeface="Arial"/>
              </a:rPr>
              <a:t>tactical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leadership </a:t>
            </a:r>
            <a:r>
              <a:rPr sz="2000" b="1" spc="-35" dirty="0">
                <a:solidFill>
                  <a:srgbClr val="921928"/>
                </a:solidFill>
                <a:latin typeface="Arial"/>
                <a:cs typeface="Arial"/>
              </a:rPr>
              <a:t>IMMEDIATELY </a:t>
            </a:r>
            <a:r>
              <a:rPr sz="2000" spc="-5" dirty="0">
                <a:latin typeface="Arial MT"/>
                <a:cs typeface="Arial MT"/>
              </a:rPr>
              <a:t>on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evacuation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requirements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080"/>
              </a:lnSpc>
              <a:spcBef>
                <a:spcPts val="990"/>
              </a:spcBef>
            </a:pPr>
            <a:r>
              <a:rPr sz="2000" b="1" spc="-5" dirty="0">
                <a:latin typeface="Arial"/>
                <a:cs typeface="Arial"/>
              </a:rPr>
              <a:t>Continue </a:t>
            </a:r>
            <a:r>
              <a:rPr sz="2000" spc="-5" dirty="0">
                <a:latin typeface="Arial MT"/>
                <a:cs typeface="Arial MT"/>
              </a:rPr>
              <a:t>to communicate with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leadership on </a:t>
            </a:r>
            <a:r>
              <a:rPr sz="2000" spc="-5" dirty="0">
                <a:latin typeface="Arial MT"/>
                <a:cs typeface="Arial MT"/>
              </a:rPr>
              <a:t>casualty status </a:t>
            </a:r>
            <a:r>
              <a:rPr sz="2000" dirty="0">
                <a:latin typeface="Arial MT"/>
                <a:cs typeface="Arial MT"/>
              </a:rPr>
              <a:t> as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needed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61774" y="1584231"/>
            <a:ext cx="3468450" cy="24523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16047" y="4827310"/>
            <a:ext cx="227457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1815">
              <a:lnSpc>
                <a:spcPct val="1528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ENCOURAGE </a:t>
            </a:r>
            <a:r>
              <a:rPr sz="1800" b="1" dirty="0">
                <a:latin typeface="Arial"/>
                <a:cs typeface="Arial"/>
              </a:rPr>
              <a:t> REASSURE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EXPLAIN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CARE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00" dirty="0">
                <a:latin typeface="Arial MT"/>
                <a:cs typeface="Arial MT"/>
              </a:rPr>
              <a:t>(each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step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way)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12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12" y="1760496"/>
            <a:ext cx="2164461" cy="14415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42853" y="1975483"/>
            <a:ext cx="4244340" cy="45358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5085" marR="464184">
              <a:lnSpc>
                <a:spcPts val="2080"/>
              </a:lnSpc>
              <a:spcBef>
                <a:spcPts val="434"/>
              </a:spcBef>
            </a:pPr>
            <a:r>
              <a:rPr sz="2000" b="1" spc="-5" dirty="0">
                <a:latin typeface="Arial"/>
                <a:cs typeface="Arial"/>
              </a:rPr>
              <a:t>DOCUMENT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ALL </a:t>
            </a:r>
            <a:r>
              <a:rPr sz="2000" dirty="0">
                <a:latin typeface="Arial MT"/>
                <a:cs typeface="Arial MT"/>
              </a:rPr>
              <a:t>assessment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medical care </a:t>
            </a:r>
            <a:r>
              <a:rPr sz="2000" i="1" dirty="0">
                <a:latin typeface="Arial"/>
                <a:cs typeface="Arial"/>
              </a:rPr>
              <a:t>(including 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interventions </a:t>
            </a:r>
            <a:r>
              <a:rPr sz="2000" i="1" spc="-5" dirty="0">
                <a:latin typeface="Arial"/>
                <a:cs typeface="Arial"/>
              </a:rPr>
              <a:t>and </a:t>
            </a:r>
            <a:r>
              <a:rPr sz="2000" b="1" i="1" spc="-5" dirty="0">
                <a:latin typeface="Arial"/>
                <a:cs typeface="Arial"/>
              </a:rPr>
              <a:t>medications</a:t>
            </a:r>
            <a:r>
              <a:rPr sz="2000" i="1" spc="-5" dirty="0">
                <a:latin typeface="Arial"/>
                <a:cs typeface="Arial"/>
              </a:rPr>
              <a:t>) </a:t>
            </a:r>
            <a:r>
              <a:rPr sz="2000" i="1" spc="-54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5" dirty="0">
                <a:latin typeface="Arial MT"/>
                <a:cs typeface="Arial MT"/>
              </a:rPr>
              <a:t> the </a:t>
            </a:r>
            <a:r>
              <a:rPr sz="2000" dirty="0">
                <a:latin typeface="Arial MT"/>
                <a:cs typeface="Arial MT"/>
              </a:rPr>
              <a:t>DD</a:t>
            </a:r>
            <a:r>
              <a:rPr sz="2000" spc="-5" dirty="0">
                <a:latin typeface="Arial MT"/>
                <a:cs typeface="Arial MT"/>
              </a:rPr>
              <a:t> Form </a:t>
            </a:r>
            <a:r>
              <a:rPr sz="2000" dirty="0">
                <a:latin typeface="Arial MT"/>
                <a:cs typeface="Arial MT"/>
              </a:rPr>
              <a:t>1380</a:t>
            </a:r>
            <a:endParaRPr sz="2000">
              <a:latin typeface="Arial MT"/>
              <a:cs typeface="Arial MT"/>
            </a:endParaRPr>
          </a:p>
          <a:p>
            <a:pPr marL="38100" marR="836294">
              <a:lnSpc>
                <a:spcPts val="1900"/>
              </a:lnSpc>
              <a:spcBef>
                <a:spcPts val="1400"/>
              </a:spcBef>
            </a:pP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Leadership </a:t>
            </a:r>
            <a:r>
              <a:rPr sz="1800" spc="-5" dirty="0">
                <a:latin typeface="Arial MT"/>
                <a:cs typeface="Arial MT"/>
              </a:rPr>
              <a:t>will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15" dirty="0">
                <a:solidFill>
                  <a:srgbClr val="921928"/>
                </a:solidFill>
                <a:latin typeface="Arial"/>
                <a:cs typeface="Arial"/>
              </a:rPr>
              <a:t>COMMUNICATE </a:t>
            </a:r>
            <a:r>
              <a:rPr sz="1800" spc="-5" dirty="0">
                <a:latin typeface="Arial MT"/>
                <a:cs typeface="Arial MT"/>
              </a:rPr>
              <a:t>with evacuation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assets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using:</a:t>
            </a:r>
            <a:endParaRPr sz="180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  <a:spcBef>
                <a:spcPts val="710"/>
              </a:spcBef>
            </a:pPr>
            <a:r>
              <a:rPr sz="1800" b="1" spc="-20" dirty="0">
                <a:latin typeface="Arial"/>
                <a:cs typeface="Arial"/>
              </a:rPr>
              <a:t>MEDEVAC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request</a:t>
            </a:r>
            <a:endParaRPr sz="1800">
              <a:latin typeface="Arial MT"/>
              <a:cs typeface="Arial MT"/>
            </a:endParaRPr>
          </a:p>
          <a:p>
            <a:pPr marL="38100">
              <a:lnSpc>
                <a:spcPts val="2150"/>
              </a:lnSpc>
              <a:spcBef>
                <a:spcPts val="735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MIST</a:t>
            </a:r>
            <a:r>
              <a:rPr sz="1800" b="1" spc="-4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Report</a:t>
            </a:r>
            <a:endParaRPr sz="1800">
              <a:latin typeface="Arial MT"/>
              <a:cs typeface="Arial MT"/>
            </a:endParaRPr>
          </a:p>
          <a:p>
            <a:pPr marL="278765">
              <a:lnSpc>
                <a:spcPts val="2150"/>
              </a:lnSpc>
            </a:pPr>
            <a:r>
              <a:rPr sz="2700" b="1" baseline="-13888" dirty="0">
                <a:solidFill>
                  <a:srgbClr val="921928"/>
                </a:solidFill>
                <a:latin typeface="Arial"/>
                <a:cs typeface="Arial"/>
              </a:rPr>
              <a:t>M</a:t>
            </a:r>
            <a:r>
              <a:rPr sz="2700" b="1" spc="-450" baseline="-13888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echanism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injury</a:t>
            </a:r>
            <a:endParaRPr sz="1600">
              <a:latin typeface="Arial MT"/>
              <a:cs typeface="Arial MT"/>
            </a:endParaRPr>
          </a:p>
          <a:p>
            <a:pPr marL="374015">
              <a:lnSpc>
                <a:spcPct val="100000"/>
              </a:lnSpc>
              <a:spcBef>
                <a:spcPts val="140"/>
              </a:spcBef>
            </a:pPr>
            <a:r>
              <a:rPr sz="2700" b="1" baseline="-1697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700" b="1" spc="-142" baseline="-1697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njuries</a:t>
            </a:r>
            <a:endParaRPr sz="1600">
              <a:latin typeface="Arial MT"/>
              <a:cs typeface="Arial MT"/>
            </a:endParaRPr>
          </a:p>
          <a:p>
            <a:pPr marL="320675">
              <a:lnSpc>
                <a:spcPct val="100000"/>
              </a:lnSpc>
              <a:spcBef>
                <a:spcPts val="140"/>
              </a:spcBef>
            </a:pPr>
            <a:r>
              <a:rPr sz="2700" b="1" baseline="-18518" dirty="0">
                <a:solidFill>
                  <a:srgbClr val="921928"/>
                </a:solidFill>
                <a:latin typeface="Arial"/>
                <a:cs typeface="Arial"/>
              </a:rPr>
              <a:t>S</a:t>
            </a:r>
            <a:r>
              <a:rPr sz="2700" b="1" spc="-494" baseline="-18518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ymp</a:t>
            </a:r>
            <a:r>
              <a:rPr sz="1600" spc="-5" dirty="0">
                <a:latin typeface="Arial MT"/>
                <a:cs typeface="Arial MT"/>
              </a:rPr>
              <a:t>t</a:t>
            </a:r>
            <a:r>
              <a:rPr sz="1600" dirty="0">
                <a:latin typeface="Arial MT"/>
                <a:cs typeface="Arial MT"/>
              </a:rPr>
              <a:t>oms</a:t>
            </a:r>
            <a:endParaRPr sz="1600">
              <a:latin typeface="Arial MT"/>
              <a:cs typeface="Arial MT"/>
            </a:endParaRPr>
          </a:p>
          <a:p>
            <a:pPr marL="304165">
              <a:lnSpc>
                <a:spcPct val="100000"/>
              </a:lnSpc>
              <a:spcBef>
                <a:spcPts val="140"/>
              </a:spcBef>
            </a:pPr>
            <a:r>
              <a:rPr sz="2700" b="1" baseline="-21604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700" b="1" spc="-150" baseline="-21604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rea</a:t>
            </a:r>
            <a:r>
              <a:rPr sz="1600" spc="-5" dirty="0">
                <a:latin typeface="Arial MT"/>
                <a:cs typeface="Arial MT"/>
              </a:rPr>
              <a:t>t</a:t>
            </a:r>
            <a:r>
              <a:rPr sz="1600" dirty="0">
                <a:latin typeface="Arial MT"/>
                <a:cs typeface="Arial MT"/>
              </a:rPr>
              <a:t>ment</a:t>
            </a:r>
            <a:endParaRPr sz="1600">
              <a:latin typeface="Arial MT"/>
              <a:cs typeface="Arial MT"/>
            </a:endParaRPr>
          </a:p>
          <a:p>
            <a:pPr marL="38100" marR="30480">
              <a:lnSpc>
                <a:spcPts val="1900"/>
              </a:lnSpc>
              <a:spcBef>
                <a:spcPts val="1170"/>
              </a:spcBef>
            </a:pPr>
            <a:r>
              <a:rPr sz="1800" b="1" dirty="0">
                <a:latin typeface="Arial"/>
                <a:cs typeface="Arial"/>
              </a:rPr>
              <a:t>Relay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information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following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your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unit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standard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operating </a:t>
            </a:r>
            <a:r>
              <a:rPr sz="1800" dirty="0">
                <a:latin typeface="Arial MT"/>
                <a:cs typeface="Arial MT"/>
              </a:rPr>
              <a:t>procedures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82032" y="742302"/>
            <a:ext cx="602805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30810" marR="5080" indent="-118745">
              <a:lnSpc>
                <a:spcPts val="3790"/>
              </a:lnSpc>
              <a:spcBef>
                <a:spcPts val="665"/>
              </a:spcBef>
            </a:pPr>
            <a:r>
              <a:rPr spc="-30" dirty="0">
                <a:solidFill>
                  <a:srgbClr val="000000"/>
                </a:solidFill>
              </a:rPr>
              <a:t>COMMUNICATE </a:t>
            </a:r>
            <a:r>
              <a:rPr spc="-35" dirty="0"/>
              <a:t>RELEVANT </a:t>
            </a:r>
            <a:r>
              <a:rPr spc="-990" dirty="0"/>
              <a:t> </a:t>
            </a:r>
            <a:r>
              <a:rPr spc="-35" dirty="0">
                <a:solidFill>
                  <a:srgbClr val="000000"/>
                </a:solidFill>
              </a:rPr>
              <a:t>CASUALTY</a:t>
            </a:r>
            <a:r>
              <a:rPr spc="-105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INFORMATION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237490">
              <a:lnSpc>
                <a:spcPts val="2170"/>
              </a:lnSpc>
              <a:spcBef>
                <a:spcPts val="459"/>
              </a:spcBef>
            </a:pPr>
            <a:r>
              <a:rPr b="1" spc="-20" dirty="0">
                <a:solidFill>
                  <a:srgbClr val="921928"/>
                </a:solidFill>
                <a:latin typeface="Arial"/>
                <a:cs typeface="Arial"/>
              </a:rPr>
              <a:t>COMMUNICATE </a:t>
            </a:r>
            <a:r>
              <a:rPr spc="-25" dirty="0"/>
              <a:t>CASUALTY </a:t>
            </a:r>
            <a:r>
              <a:rPr spc="-570" dirty="0"/>
              <a:t> </a:t>
            </a:r>
            <a:r>
              <a:rPr dirty="0"/>
              <a:t>D</a:t>
            </a:r>
            <a:r>
              <a:rPr spc="-160" dirty="0"/>
              <a:t>AT</a:t>
            </a:r>
            <a:r>
              <a:rPr dirty="0"/>
              <a:t>A</a:t>
            </a:r>
            <a:r>
              <a:rPr spc="-120" dirty="0"/>
              <a:t> </a:t>
            </a:r>
            <a:r>
              <a:rPr spc="-5" dirty="0"/>
              <a:t>I</a:t>
            </a:r>
            <a:r>
              <a:rPr dirty="0"/>
              <a:t>N HAND-</a:t>
            </a:r>
            <a:r>
              <a:rPr spc="-5" dirty="0"/>
              <a:t>OF</a:t>
            </a:r>
            <a:r>
              <a:rPr dirty="0"/>
              <a:t>F</a:t>
            </a:r>
            <a:r>
              <a:rPr spc="-5" dirty="0"/>
              <a:t> WIT</a:t>
            </a:r>
            <a:r>
              <a:rPr dirty="0"/>
              <a:t>H  </a:t>
            </a:r>
            <a:r>
              <a:rPr b="1" spc="-5" dirty="0">
                <a:latin typeface="Arial"/>
                <a:cs typeface="Arial"/>
              </a:rPr>
              <a:t>MEDIC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spc="-5" dirty="0"/>
              <a:t>OR </a:t>
            </a:r>
            <a:r>
              <a:rPr b="1" spc="-25" dirty="0">
                <a:latin typeface="Arial"/>
                <a:cs typeface="Arial"/>
              </a:rPr>
              <a:t>MEDEVAC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Arial"/>
              <a:cs typeface="Arial"/>
            </a:endParaRPr>
          </a:p>
          <a:p>
            <a:pPr marL="308610" marR="5080">
              <a:lnSpc>
                <a:spcPts val="1900"/>
              </a:lnSpc>
              <a:spcBef>
                <a:spcPts val="5"/>
              </a:spcBef>
            </a:pPr>
            <a:r>
              <a:rPr sz="1800" spc="-5" dirty="0"/>
              <a:t>When </a:t>
            </a:r>
            <a:r>
              <a:rPr sz="1800" dirty="0"/>
              <a:t>handing</a:t>
            </a:r>
            <a:r>
              <a:rPr sz="1800" spc="-5" dirty="0"/>
              <a:t> </a:t>
            </a:r>
            <a:r>
              <a:rPr sz="1800" spc="-15" dirty="0"/>
              <a:t>off</a:t>
            </a:r>
            <a:r>
              <a:rPr sz="1800" spc="-10" dirty="0"/>
              <a:t> </a:t>
            </a:r>
            <a:r>
              <a:rPr sz="1800" spc="-5" dirty="0"/>
              <a:t>the casualty to </a:t>
            </a:r>
            <a:r>
              <a:rPr sz="1800" dirty="0"/>
              <a:t> </a:t>
            </a:r>
            <a:r>
              <a:rPr sz="1800" b="1" dirty="0">
                <a:latin typeface="Arial"/>
                <a:cs typeface="Arial"/>
              </a:rPr>
              <a:t>medic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dirty="0"/>
              <a:t>or</a:t>
            </a:r>
            <a:r>
              <a:rPr sz="1800" spc="-15" dirty="0"/>
              <a:t> </a:t>
            </a:r>
            <a:r>
              <a:rPr sz="1800" b="1" spc="-20" dirty="0">
                <a:latin typeface="Arial"/>
                <a:cs typeface="Arial"/>
              </a:rPr>
              <a:t>MEDEVAC</a:t>
            </a:r>
            <a:r>
              <a:rPr sz="1800" spc="-20" dirty="0"/>
              <a:t>, </a:t>
            </a:r>
            <a:r>
              <a:rPr sz="1800" dirty="0"/>
              <a:t>read</a:t>
            </a:r>
            <a:r>
              <a:rPr sz="1800" spc="-10" dirty="0"/>
              <a:t> </a:t>
            </a:r>
            <a:r>
              <a:rPr sz="1800" spc="-15" dirty="0"/>
              <a:t>off</a:t>
            </a:r>
            <a:r>
              <a:rPr sz="1800" spc="-20" dirty="0"/>
              <a:t> </a:t>
            </a:r>
            <a:r>
              <a:rPr sz="1800" b="1" spc="-5" dirty="0">
                <a:latin typeface="Arial"/>
                <a:cs typeface="Arial"/>
              </a:rPr>
              <a:t>DD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Form </a:t>
            </a:r>
            <a:r>
              <a:rPr sz="1800" b="1" spc="-5" dirty="0">
                <a:latin typeface="Arial"/>
                <a:cs typeface="Arial"/>
              </a:rPr>
              <a:t>1380, </a:t>
            </a:r>
            <a:r>
              <a:rPr sz="1800" dirty="0"/>
              <a:t>including any </a:t>
            </a:r>
            <a:r>
              <a:rPr sz="1800" spc="5" dirty="0"/>
              <a:t> </a:t>
            </a:r>
            <a:r>
              <a:rPr sz="1800" spc="-5" dirty="0"/>
              <a:t>additional information</a:t>
            </a:r>
            <a:r>
              <a:rPr sz="1800" dirty="0"/>
              <a:t> as</a:t>
            </a:r>
            <a:r>
              <a:rPr sz="1800" spc="-10" dirty="0"/>
              <a:t> </a:t>
            </a:r>
            <a:r>
              <a:rPr sz="1800" dirty="0"/>
              <a:t>needed</a:t>
            </a:r>
            <a:endParaRPr sz="1800">
              <a:latin typeface="Arial"/>
              <a:cs typeface="Arial"/>
            </a:endParaRPr>
          </a:p>
          <a:p>
            <a:pPr marL="308610" marR="147320">
              <a:lnSpc>
                <a:spcPts val="1900"/>
              </a:lnSpc>
              <a:spcBef>
                <a:spcPts val="98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MIST </a:t>
            </a:r>
            <a:r>
              <a:rPr sz="1800" dirty="0"/>
              <a:t>report may </a:t>
            </a:r>
            <a:r>
              <a:rPr sz="1800" b="1" dirty="0">
                <a:latin typeface="Arial"/>
                <a:cs typeface="Arial"/>
              </a:rPr>
              <a:t>change </a:t>
            </a:r>
            <a:r>
              <a:rPr sz="1800" dirty="0"/>
              <a:t>as </a:t>
            </a:r>
            <a:r>
              <a:rPr sz="1800" spc="-5" dirty="0"/>
              <a:t>the </a:t>
            </a:r>
            <a:r>
              <a:rPr sz="1800" spc="-490" dirty="0"/>
              <a:t> </a:t>
            </a:r>
            <a:r>
              <a:rPr sz="1800" b="1" spc="-5" dirty="0">
                <a:latin typeface="Arial"/>
                <a:cs typeface="Arial"/>
              </a:rPr>
              <a:t>casualty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status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/>
              <a:t>changes</a:t>
            </a:r>
            <a:r>
              <a:rPr sz="1800" spc="-15" dirty="0"/>
              <a:t> </a:t>
            </a:r>
            <a:r>
              <a:rPr sz="1800" dirty="0"/>
              <a:t>and</a:t>
            </a:r>
            <a:r>
              <a:rPr sz="1800" spc="-10" dirty="0"/>
              <a:t> </a:t>
            </a:r>
            <a:r>
              <a:rPr sz="1800" dirty="0"/>
              <a:t>in </a:t>
            </a:r>
            <a:r>
              <a:rPr sz="1800" spc="-484" dirty="0"/>
              <a:t> </a:t>
            </a:r>
            <a:r>
              <a:rPr sz="1800" dirty="0"/>
              <a:t>response </a:t>
            </a:r>
            <a:r>
              <a:rPr sz="1800" spc="-5" dirty="0"/>
              <a:t>to </a:t>
            </a:r>
            <a:r>
              <a:rPr sz="1800" b="1" spc="-5" dirty="0">
                <a:latin typeface="Arial"/>
                <a:cs typeface="Arial"/>
              </a:rPr>
              <a:t>interventions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/>
              <a:t>performed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08038" y="3309001"/>
            <a:ext cx="114300" cy="1010919"/>
          </a:xfrm>
          <a:custGeom>
            <a:avLst/>
            <a:gdLst/>
            <a:ahLst/>
            <a:cxnLst/>
            <a:rect l="l" t="t" r="r" b="b"/>
            <a:pathLst>
              <a:path w="114300" h="1010920">
                <a:moveTo>
                  <a:pt x="0" y="1010336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10336"/>
                </a:lnTo>
                <a:lnTo>
                  <a:pt x="0" y="101033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08039" y="4593548"/>
            <a:ext cx="114300" cy="993140"/>
          </a:xfrm>
          <a:custGeom>
            <a:avLst/>
            <a:gdLst/>
            <a:ahLst/>
            <a:cxnLst/>
            <a:rect l="l" t="t" r="r" b="b"/>
            <a:pathLst>
              <a:path w="114300" h="993139">
                <a:moveTo>
                  <a:pt x="0" y="992760"/>
                </a:moveTo>
                <a:lnTo>
                  <a:pt x="0" y="0"/>
                </a:lnTo>
                <a:lnTo>
                  <a:pt x="114300" y="0"/>
                </a:lnTo>
                <a:lnTo>
                  <a:pt x="114300" y="992760"/>
                </a:lnTo>
                <a:lnTo>
                  <a:pt x="0" y="99276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12" y="3366722"/>
            <a:ext cx="2286406" cy="321745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13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0773" y="1877039"/>
            <a:ext cx="6215710" cy="455653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92263" y="727509"/>
            <a:ext cx="8492490" cy="1064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935" algn="ctr">
              <a:lnSpc>
                <a:spcPts val="4090"/>
              </a:lnSpc>
              <a:spcBef>
                <a:spcPts val="100"/>
              </a:spcBef>
            </a:pPr>
            <a:r>
              <a:rPr spc="-5" dirty="0"/>
              <a:t>TRIAGE:</a:t>
            </a:r>
          </a:p>
          <a:p>
            <a:pPr algn="ctr">
              <a:lnSpc>
                <a:spcPts val="4090"/>
              </a:lnSpc>
            </a:pPr>
            <a:r>
              <a:rPr spc="-5" dirty="0">
                <a:solidFill>
                  <a:srgbClr val="000000"/>
                </a:solidFill>
              </a:rPr>
              <a:t>PRIORITIZING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MULTIPLE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CASUALTIES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49868" y="2035878"/>
            <a:ext cx="4901565" cy="42316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280"/>
              </a:spcBef>
            </a:pPr>
            <a:r>
              <a:rPr sz="2100" spc="-5" dirty="0">
                <a:latin typeface="Arial MT"/>
                <a:cs typeface="Arial MT"/>
              </a:rPr>
              <a:t>Multiple</a:t>
            </a:r>
            <a:r>
              <a:rPr sz="2100" spc="9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casualties</a:t>
            </a:r>
            <a:r>
              <a:rPr sz="2100" spc="9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may</a:t>
            </a:r>
            <a:r>
              <a:rPr sz="2100" spc="9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need</a:t>
            </a:r>
            <a:r>
              <a:rPr sz="2100" spc="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to</a:t>
            </a:r>
            <a:r>
              <a:rPr sz="2100" spc="10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be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sorted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into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b="1" spc="-5" dirty="0">
                <a:latin typeface="Arial"/>
                <a:cs typeface="Arial"/>
              </a:rPr>
              <a:t>prioritized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treatment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groups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460"/>
              </a:lnSpc>
              <a:spcBef>
                <a:spcPts val="2020"/>
              </a:spcBef>
            </a:pPr>
            <a:r>
              <a:rPr sz="2100" spc="-5" dirty="0">
                <a:latin typeface="Arial MT"/>
                <a:cs typeface="Arial MT"/>
              </a:rPr>
              <a:t>The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CMC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may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be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required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to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b="1" spc="-5" dirty="0">
                <a:latin typeface="Arial"/>
                <a:cs typeface="Arial"/>
              </a:rPr>
              <a:t>triage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460"/>
              </a:lnSpc>
            </a:pPr>
            <a:r>
              <a:rPr sz="2100" spc="-5" dirty="0">
                <a:latin typeface="Arial MT"/>
                <a:cs typeface="Arial MT"/>
              </a:rPr>
              <a:t>casualties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based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on </a:t>
            </a:r>
            <a:r>
              <a:rPr sz="2100" spc="-5" dirty="0">
                <a:latin typeface="Arial MT"/>
                <a:cs typeface="Arial MT"/>
              </a:rPr>
              <a:t>severity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of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injuries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Arial MT"/>
              <a:cs typeface="Arial MT"/>
            </a:endParaRPr>
          </a:p>
          <a:p>
            <a:pPr marL="12700" marR="137795">
              <a:lnSpc>
                <a:spcPts val="2400"/>
              </a:lnSpc>
            </a:pP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dirty="0">
                <a:latin typeface="Arial MT"/>
                <a:cs typeface="Arial MT"/>
              </a:rPr>
              <a:t>CMC will </a:t>
            </a:r>
            <a:r>
              <a:rPr sz="2100" spc="-5" dirty="0">
                <a:latin typeface="Arial MT"/>
                <a:cs typeface="Arial MT"/>
              </a:rPr>
              <a:t>prioritize </a:t>
            </a:r>
            <a:r>
              <a:rPr sz="2100" dirty="0">
                <a:latin typeface="Arial MT"/>
                <a:cs typeface="Arial MT"/>
              </a:rPr>
              <a:t>care </a:t>
            </a:r>
            <a:r>
              <a:rPr sz="2100" spc="-5" dirty="0">
                <a:latin typeface="Arial MT"/>
                <a:cs typeface="Arial MT"/>
              </a:rPr>
              <a:t>for the </a:t>
            </a:r>
            <a:r>
              <a:rPr sz="2100" dirty="0">
                <a:latin typeface="Arial MT"/>
                <a:cs typeface="Arial MT"/>
              </a:rPr>
              <a:t>most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urgent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casualties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Arial MT"/>
              <a:cs typeface="Arial MT"/>
            </a:endParaRPr>
          </a:p>
          <a:p>
            <a:pPr marL="12700" marR="32384">
              <a:lnSpc>
                <a:spcPts val="2400"/>
              </a:lnSpc>
            </a:pPr>
            <a:r>
              <a:rPr sz="2100" spc="-5" dirty="0">
                <a:latin typeface="Arial MT"/>
                <a:cs typeface="Arial MT"/>
              </a:rPr>
              <a:t>First </a:t>
            </a:r>
            <a:r>
              <a:rPr sz="2100" dirty="0">
                <a:latin typeface="Arial MT"/>
                <a:cs typeface="Arial MT"/>
              </a:rPr>
              <a:t>responder personnel can </a:t>
            </a:r>
            <a:r>
              <a:rPr sz="2100" b="1" spc="-5" dirty="0">
                <a:latin typeface="Arial"/>
                <a:cs typeface="Arial"/>
              </a:rPr>
              <a:t>assist</a:t>
            </a:r>
            <a:r>
              <a:rPr sz="2100" spc="-5" dirty="0">
                <a:latin typeface="Arial MT"/>
                <a:cs typeface="Arial MT"/>
              </a:rPr>
              <a:t>, </a:t>
            </a:r>
            <a:r>
              <a:rPr sz="2100" dirty="0">
                <a:latin typeface="Arial MT"/>
                <a:cs typeface="Arial MT"/>
              </a:rPr>
              <a:t> care </a:t>
            </a:r>
            <a:r>
              <a:rPr sz="2100" spc="-5" dirty="0">
                <a:latin typeface="Arial MT"/>
                <a:cs typeface="Arial MT"/>
              </a:rPr>
              <a:t>for </a:t>
            </a:r>
            <a:r>
              <a:rPr sz="2100" dirty="0">
                <a:latin typeface="Arial MT"/>
                <a:cs typeface="Arial MT"/>
              </a:rPr>
              <a:t>less urgent </a:t>
            </a:r>
            <a:r>
              <a:rPr sz="2100" spc="-5" dirty="0">
                <a:latin typeface="Arial MT"/>
                <a:cs typeface="Arial MT"/>
              </a:rPr>
              <a:t>casualties, </a:t>
            </a:r>
            <a:r>
              <a:rPr sz="2100" b="1" spc="-5" dirty="0">
                <a:latin typeface="Arial"/>
                <a:cs typeface="Arial"/>
              </a:rPr>
              <a:t>monitor 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casualties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after</a:t>
            </a:r>
            <a:r>
              <a:rPr sz="2100" dirty="0">
                <a:latin typeface="Arial MT"/>
                <a:cs typeface="Arial MT"/>
              </a:rPr>
              <a:t> emergency </a:t>
            </a:r>
            <a:r>
              <a:rPr sz="2100" spc="-5" dirty="0">
                <a:latin typeface="Arial MT"/>
                <a:cs typeface="Arial MT"/>
              </a:rPr>
              <a:t>interventions, </a:t>
            </a:r>
            <a:r>
              <a:rPr sz="2100" spc="-56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and help </a:t>
            </a:r>
            <a:r>
              <a:rPr sz="2100" b="1" dirty="0">
                <a:latin typeface="Arial"/>
                <a:cs typeface="Arial"/>
              </a:rPr>
              <a:t>prepare </a:t>
            </a:r>
            <a:r>
              <a:rPr sz="2100" spc="-5" dirty="0">
                <a:latin typeface="Arial MT"/>
                <a:cs typeface="Arial MT"/>
              </a:rPr>
              <a:t>casualties for 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evacuation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83422" y="2075629"/>
            <a:ext cx="114300" cy="596265"/>
          </a:xfrm>
          <a:custGeom>
            <a:avLst/>
            <a:gdLst/>
            <a:ahLst/>
            <a:cxnLst/>
            <a:rect l="l" t="t" r="r" b="b"/>
            <a:pathLst>
              <a:path w="114300" h="596264">
                <a:moveTo>
                  <a:pt x="0" y="595745"/>
                </a:moveTo>
                <a:lnTo>
                  <a:pt x="0" y="0"/>
                </a:lnTo>
                <a:lnTo>
                  <a:pt x="114300" y="0"/>
                </a:lnTo>
                <a:lnTo>
                  <a:pt x="114300" y="595745"/>
                </a:lnTo>
                <a:lnTo>
                  <a:pt x="0" y="59574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3422" y="4865475"/>
            <a:ext cx="114300" cy="1515745"/>
          </a:xfrm>
          <a:custGeom>
            <a:avLst/>
            <a:gdLst/>
            <a:ahLst/>
            <a:cxnLst/>
            <a:rect l="l" t="t" r="r" b="b"/>
            <a:pathLst>
              <a:path w="114300" h="1515745">
                <a:moveTo>
                  <a:pt x="0" y="1515446"/>
                </a:moveTo>
                <a:lnTo>
                  <a:pt x="0" y="0"/>
                </a:lnTo>
                <a:lnTo>
                  <a:pt x="114300" y="0"/>
                </a:lnTo>
                <a:lnTo>
                  <a:pt x="114300" y="1515446"/>
                </a:lnTo>
                <a:lnTo>
                  <a:pt x="0" y="151544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3422" y="3030591"/>
            <a:ext cx="114300" cy="596265"/>
          </a:xfrm>
          <a:custGeom>
            <a:avLst/>
            <a:gdLst/>
            <a:ahLst/>
            <a:cxnLst/>
            <a:rect l="l" t="t" r="r" b="b"/>
            <a:pathLst>
              <a:path w="114300" h="596264">
                <a:moveTo>
                  <a:pt x="0" y="595745"/>
                </a:moveTo>
                <a:lnTo>
                  <a:pt x="0" y="0"/>
                </a:lnTo>
                <a:lnTo>
                  <a:pt x="114300" y="0"/>
                </a:lnTo>
                <a:lnTo>
                  <a:pt x="114300" y="595745"/>
                </a:lnTo>
                <a:lnTo>
                  <a:pt x="0" y="59574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83422" y="3945547"/>
            <a:ext cx="114300" cy="596265"/>
          </a:xfrm>
          <a:custGeom>
            <a:avLst/>
            <a:gdLst/>
            <a:ahLst/>
            <a:cxnLst/>
            <a:rect l="l" t="t" r="r" b="b"/>
            <a:pathLst>
              <a:path w="114300" h="596264">
                <a:moveTo>
                  <a:pt x="0" y="595745"/>
                </a:moveTo>
                <a:lnTo>
                  <a:pt x="0" y="0"/>
                </a:lnTo>
                <a:lnTo>
                  <a:pt x="114300" y="0"/>
                </a:lnTo>
                <a:lnTo>
                  <a:pt x="114300" y="595745"/>
                </a:lnTo>
                <a:lnTo>
                  <a:pt x="0" y="59574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14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5167" y="863449"/>
            <a:ext cx="7082155" cy="10680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pc="-5" dirty="0"/>
              <a:t>TRIAGE</a:t>
            </a:r>
            <a:r>
              <a:rPr spc="-15" dirty="0"/>
              <a:t> </a:t>
            </a:r>
            <a:r>
              <a:rPr spc="-25" dirty="0">
                <a:solidFill>
                  <a:srgbClr val="000000"/>
                </a:solidFill>
              </a:rPr>
              <a:t>CONSIDERATIONS</a:t>
            </a: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2800" b="0" spc="-5" dirty="0">
                <a:solidFill>
                  <a:srgbClr val="000000"/>
                </a:solidFill>
                <a:latin typeface="Arial MT"/>
                <a:cs typeface="Arial MT"/>
              </a:rPr>
              <a:t>This</a:t>
            </a:r>
            <a:r>
              <a:rPr sz="2800"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000000"/>
                </a:solidFill>
                <a:latin typeface="Arial MT"/>
                <a:cs typeface="Arial MT"/>
              </a:rPr>
              <a:t>would</a:t>
            </a:r>
            <a:r>
              <a:rPr sz="2800" b="0" spc="-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000000"/>
                </a:solidFill>
                <a:latin typeface="Arial MT"/>
                <a:cs typeface="Arial MT"/>
              </a:rPr>
              <a:t>be</a:t>
            </a:r>
            <a:r>
              <a:rPr sz="2800" b="0" spc="-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000000"/>
                </a:solidFill>
                <a:latin typeface="Arial MT"/>
                <a:cs typeface="Arial MT"/>
              </a:rPr>
              <a:t>an</a:t>
            </a:r>
            <a:r>
              <a:rPr sz="2800" b="0" spc="-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000000"/>
                </a:solidFill>
                <a:latin typeface="Arial MT"/>
                <a:cs typeface="Arial MT"/>
              </a:rPr>
              <a:t>example</a:t>
            </a:r>
            <a:r>
              <a:rPr sz="2800"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000000"/>
                </a:solidFill>
                <a:latin typeface="Arial MT"/>
                <a:cs typeface="Arial MT"/>
              </a:rPr>
              <a:t>of</a:t>
            </a:r>
            <a:r>
              <a:rPr sz="2800"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000000"/>
                </a:solidFill>
                <a:latin typeface="Arial MT"/>
                <a:cs typeface="Arial MT"/>
              </a:rPr>
              <a:t>your</a:t>
            </a:r>
            <a:r>
              <a:rPr sz="2800"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Arial MT"/>
                <a:cs typeface="Arial MT"/>
              </a:rPr>
              <a:t>immediate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07348" y="4193948"/>
            <a:ext cx="12509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Altered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6162" y="4560871"/>
            <a:ext cx="39706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620520" algn="l"/>
              </a:tabLst>
            </a:pPr>
            <a:r>
              <a:rPr sz="4200" b="1" spc="-7" baseline="8928" dirty="0">
                <a:latin typeface="Arial"/>
                <a:cs typeface="Arial"/>
              </a:rPr>
              <a:t>Distress	</a:t>
            </a:r>
            <a:r>
              <a:rPr sz="2800" b="1" spc="-5" dirty="0">
                <a:latin typeface="Arial"/>
                <a:cs typeface="Arial"/>
              </a:rPr>
              <a:t>Mental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Status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8396" y="2899076"/>
            <a:ext cx="1060450" cy="1060450"/>
          </a:xfrm>
          <a:custGeom>
            <a:avLst/>
            <a:gdLst/>
            <a:ahLst/>
            <a:cxnLst/>
            <a:rect l="l" t="t" r="r" b="b"/>
            <a:pathLst>
              <a:path w="1060450" h="1060450">
                <a:moveTo>
                  <a:pt x="529923" y="0"/>
                </a:moveTo>
                <a:lnTo>
                  <a:pt x="484761" y="1916"/>
                </a:lnTo>
                <a:lnTo>
                  <a:pt x="439863" y="7664"/>
                </a:lnTo>
                <a:lnTo>
                  <a:pt x="395494" y="17245"/>
                </a:lnTo>
                <a:lnTo>
                  <a:pt x="351919" y="30658"/>
                </a:lnTo>
                <a:lnTo>
                  <a:pt x="309403" y="47904"/>
                </a:lnTo>
                <a:lnTo>
                  <a:pt x="268209" y="68982"/>
                </a:lnTo>
                <a:lnTo>
                  <a:pt x="228603" y="93892"/>
                </a:lnTo>
                <a:lnTo>
                  <a:pt x="190848" y="122635"/>
                </a:lnTo>
                <a:lnTo>
                  <a:pt x="155210" y="155210"/>
                </a:lnTo>
                <a:lnTo>
                  <a:pt x="122635" y="190848"/>
                </a:lnTo>
                <a:lnTo>
                  <a:pt x="93893" y="228602"/>
                </a:lnTo>
                <a:lnTo>
                  <a:pt x="68982" y="268209"/>
                </a:lnTo>
                <a:lnTo>
                  <a:pt x="47904" y="309402"/>
                </a:lnTo>
                <a:lnTo>
                  <a:pt x="30658" y="351919"/>
                </a:lnTo>
                <a:lnTo>
                  <a:pt x="17245" y="395494"/>
                </a:lnTo>
                <a:lnTo>
                  <a:pt x="7664" y="439863"/>
                </a:lnTo>
                <a:lnTo>
                  <a:pt x="1916" y="484760"/>
                </a:lnTo>
                <a:lnTo>
                  <a:pt x="0" y="529923"/>
                </a:lnTo>
                <a:lnTo>
                  <a:pt x="1916" y="575085"/>
                </a:lnTo>
                <a:lnTo>
                  <a:pt x="7664" y="619983"/>
                </a:lnTo>
                <a:lnTo>
                  <a:pt x="17245" y="664351"/>
                </a:lnTo>
                <a:lnTo>
                  <a:pt x="30658" y="707926"/>
                </a:lnTo>
                <a:lnTo>
                  <a:pt x="47904" y="750443"/>
                </a:lnTo>
                <a:lnTo>
                  <a:pt x="68982" y="791636"/>
                </a:lnTo>
                <a:lnTo>
                  <a:pt x="93893" y="831243"/>
                </a:lnTo>
                <a:lnTo>
                  <a:pt x="122635" y="868997"/>
                </a:lnTo>
                <a:lnTo>
                  <a:pt x="155210" y="904635"/>
                </a:lnTo>
                <a:lnTo>
                  <a:pt x="190848" y="937210"/>
                </a:lnTo>
                <a:lnTo>
                  <a:pt x="228603" y="965953"/>
                </a:lnTo>
                <a:lnTo>
                  <a:pt x="268209" y="990863"/>
                </a:lnTo>
                <a:lnTo>
                  <a:pt x="309403" y="1011941"/>
                </a:lnTo>
                <a:lnTo>
                  <a:pt x="351919" y="1029187"/>
                </a:lnTo>
                <a:lnTo>
                  <a:pt x="395494" y="1042600"/>
                </a:lnTo>
                <a:lnTo>
                  <a:pt x="439863" y="1052181"/>
                </a:lnTo>
                <a:lnTo>
                  <a:pt x="484761" y="1057929"/>
                </a:lnTo>
                <a:lnTo>
                  <a:pt x="529923" y="1059846"/>
                </a:lnTo>
                <a:lnTo>
                  <a:pt x="575085" y="1057929"/>
                </a:lnTo>
                <a:lnTo>
                  <a:pt x="619983" y="1052181"/>
                </a:lnTo>
                <a:lnTo>
                  <a:pt x="664352" y="1042600"/>
                </a:lnTo>
                <a:lnTo>
                  <a:pt x="707927" y="1029187"/>
                </a:lnTo>
                <a:lnTo>
                  <a:pt x="750443" y="1011941"/>
                </a:lnTo>
                <a:lnTo>
                  <a:pt x="791637" y="990863"/>
                </a:lnTo>
                <a:lnTo>
                  <a:pt x="831243" y="965953"/>
                </a:lnTo>
                <a:lnTo>
                  <a:pt x="868997" y="937210"/>
                </a:lnTo>
                <a:lnTo>
                  <a:pt x="904635" y="904635"/>
                </a:lnTo>
                <a:lnTo>
                  <a:pt x="937210" y="868997"/>
                </a:lnTo>
                <a:lnTo>
                  <a:pt x="965953" y="831243"/>
                </a:lnTo>
                <a:lnTo>
                  <a:pt x="990864" y="791636"/>
                </a:lnTo>
                <a:lnTo>
                  <a:pt x="1011942" y="750443"/>
                </a:lnTo>
                <a:lnTo>
                  <a:pt x="1029187" y="707926"/>
                </a:lnTo>
                <a:lnTo>
                  <a:pt x="1042600" y="664351"/>
                </a:lnTo>
                <a:lnTo>
                  <a:pt x="1052181" y="619983"/>
                </a:lnTo>
                <a:lnTo>
                  <a:pt x="1057930" y="575085"/>
                </a:lnTo>
                <a:lnTo>
                  <a:pt x="1059846" y="529923"/>
                </a:lnTo>
                <a:lnTo>
                  <a:pt x="1057930" y="484760"/>
                </a:lnTo>
                <a:lnTo>
                  <a:pt x="1052181" y="439863"/>
                </a:lnTo>
                <a:lnTo>
                  <a:pt x="1042600" y="395494"/>
                </a:lnTo>
                <a:lnTo>
                  <a:pt x="1029187" y="351919"/>
                </a:lnTo>
                <a:lnTo>
                  <a:pt x="1011942" y="309402"/>
                </a:lnTo>
                <a:lnTo>
                  <a:pt x="990864" y="268209"/>
                </a:lnTo>
                <a:lnTo>
                  <a:pt x="965953" y="228602"/>
                </a:lnTo>
                <a:lnTo>
                  <a:pt x="937210" y="190848"/>
                </a:lnTo>
                <a:lnTo>
                  <a:pt x="904635" y="155210"/>
                </a:lnTo>
                <a:lnTo>
                  <a:pt x="868997" y="122635"/>
                </a:lnTo>
                <a:lnTo>
                  <a:pt x="831243" y="93892"/>
                </a:lnTo>
                <a:lnTo>
                  <a:pt x="791637" y="68982"/>
                </a:lnTo>
                <a:lnTo>
                  <a:pt x="750443" y="47904"/>
                </a:lnTo>
                <a:lnTo>
                  <a:pt x="707927" y="30658"/>
                </a:lnTo>
                <a:lnTo>
                  <a:pt x="664352" y="17245"/>
                </a:lnTo>
                <a:lnTo>
                  <a:pt x="619983" y="7664"/>
                </a:lnTo>
                <a:lnTo>
                  <a:pt x="575085" y="1916"/>
                </a:lnTo>
                <a:lnTo>
                  <a:pt x="529923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74951" y="3078087"/>
            <a:ext cx="1527175" cy="187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#1</a:t>
            </a:r>
            <a:endParaRPr sz="4000">
              <a:latin typeface="Arial"/>
              <a:cs typeface="Arial"/>
            </a:endParaRPr>
          </a:p>
          <a:p>
            <a:pPr marL="12700" marR="5080" algn="ctr">
              <a:lnSpc>
                <a:spcPts val="3200"/>
              </a:lnSpc>
              <a:spcBef>
                <a:spcPts val="3450"/>
              </a:spcBef>
            </a:pPr>
            <a:r>
              <a:rPr sz="2800" b="1" spc="-5" dirty="0">
                <a:latin typeface="Arial"/>
                <a:cs typeface="Arial"/>
              </a:rPr>
              <a:t>Massive </a:t>
            </a:r>
            <a:r>
              <a:rPr sz="2800" b="1" dirty="0">
                <a:latin typeface="Arial"/>
                <a:cs typeface="Arial"/>
              </a:rPr>
              <a:t> Bleeding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97237" y="2899076"/>
            <a:ext cx="1060450" cy="1060450"/>
          </a:xfrm>
          <a:custGeom>
            <a:avLst/>
            <a:gdLst/>
            <a:ahLst/>
            <a:cxnLst/>
            <a:rect l="l" t="t" r="r" b="b"/>
            <a:pathLst>
              <a:path w="1060450" h="1060450">
                <a:moveTo>
                  <a:pt x="529923" y="0"/>
                </a:moveTo>
                <a:lnTo>
                  <a:pt x="484760" y="1916"/>
                </a:lnTo>
                <a:lnTo>
                  <a:pt x="439863" y="7664"/>
                </a:lnTo>
                <a:lnTo>
                  <a:pt x="395494" y="17245"/>
                </a:lnTo>
                <a:lnTo>
                  <a:pt x="351919" y="30658"/>
                </a:lnTo>
                <a:lnTo>
                  <a:pt x="309402" y="47904"/>
                </a:lnTo>
                <a:lnTo>
                  <a:pt x="268209" y="68982"/>
                </a:lnTo>
                <a:lnTo>
                  <a:pt x="228602" y="93892"/>
                </a:lnTo>
                <a:lnTo>
                  <a:pt x="190848" y="122635"/>
                </a:lnTo>
                <a:lnTo>
                  <a:pt x="155210" y="155210"/>
                </a:lnTo>
                <a:lnTo>
                  <a:pt x="122635" y="190848"/>
                </a:lnTo>
                <a:lnTo>
                  <a:pt x="93892" y="228602"/>
                </a:lnTo>
                <a:lnTo>
                  <a:pt x="68982" y="268209"/>
                </a:lnTo>
                <a:lnTo>
                  <a:pt x="47904" y="309402"/>
                </a:lnTo>
                <a:lnTo>
                  <a:pt x="30658" y="351919"/>
                </a:lnTo>
                <a:lnTo>
                  <a:pt x="17245" y="395494"/>
                </a:lnTo>
                <a:lnTo>
                  <a:pt x="7664" y="439863"/>
                </a:lnTo>
                <a:lnTo>
                  <a:pt x="1916" y="484760"/>
                </a:lnTo>
                <a:lnTo>
                  <a:pt x="0" y="529923"/>
                </a:lnTo>
                <a:lnTo>
                  <a:pt x="1916" y="575085"/>
                </a:lnTo>
                <a:lnTo>
                  <a:pt x="7664" y="619983"/>
                </a:lnTo>
                <a:lnTo>
                  <a:pt x="17245" y="664351"/>
                </a:lnTo>
                <a:lnTo>
                  <a:pt x="30658" y="707926"/>
                </a:lnTo>
                <a:lnTo>
                  <a:pt x="47904" y="750443"/>
                </a:lnTo>
                <a:lnTo>
                  <a:pt x="68982" y="791636"/>
                </a:lnTo>
                <a:lnTo>
                  <a:pt x="93892" y="831243"/>
                </a:lnTo>
                <a:lnTo>
                  <a:pt x="122635" y="868997"/>
                </a:lnTo>
                <a:lnTo>
                  <a:pt x="155210" y="904635"/>
                </a:lnTo>
                <a:lnTo>
                  <a:pt x="190848" y="937210"/>
                </a:lnTo>
                <a:lnTo>
                  <a:pt x="228602" y="965953"/>
                </a:lnTo>
                <a:lnTo>
                  <a:pt x="268209" y="990863"/>
                </a:lnTo>
                <a:lnTo>
                  <a:pt x="309402" y="1011941"/>
                </a:lnTo>
                <a:lnTo>
                  <a:pt x="351919" y="1029187"/>
                </a:lnTo>
                <a:lnTo>
                  <a:pt x="395494" y="1042600"/>
                </a:lnTo>
                <a:lnTo>
                  <a:pt x="439863" y="1052181"/>
                </a:lnTo>
                <a:lnTo>
                  <a:pt x="484760" y="1057929"/>
                </a:lnTo>
                <a:lnTo>
                  <a:pt x="529923" y="1059846"/>
                </a:lnTo>
                <a:lnTo>
                  <a:pt x="575085" y="1057929"/>
                </a:lnTo>
                <a:lnTo>
                  <a:pt x="619983" y="1052181"/>
                </a:lnTo>
                <a:lnTo>
                  <a:pt x="664351" y="1042600"/>
                </a:lnTo>
                <a:lnTo>
                  <a:pt x="707926" y="1029187"/>
                </a:lnTo>
                <a:lnTo>
                  <a:pt x="750443" y="1011941"/>
                </a:lnTo>
                <a:lnTo>
                  <a:pt x="791636" y="990863"/>
                </a:lnTo>
                <a:lnTo>
                  <a:pt x="831243" y="965953"/>
                </a:lnTo>
                <a:lnTo>
                  <a:pt x="868997" y="937210"/>
                </a:lnTo>
                <a:lnTo>
                  <a:pt x="904635" y="904635"/>
                </a:lnTo>
                <a:lnTo>
                  <a:pt x="937210" y="868997"/>
                </a:lnTo>
                <a:lnTo>
                  <a:pt x="965953" y="831243"/>
                </a:lnTo>
                <a:lnTo>
                  <a:pt x="990863" y="791636"/>
                </a:lnTo>
                <a:lnTo>
                  <a:pt x="1011941" y="750443"/>
                </a:lnTo>
                <a:lnTo>
                  <a:pt x="1029187" y="707926"/>
                </a:lnTo>
                <a:lnTo>
                  <a:pt x="1042600" y="664351"/>
                </a:lnTo>
                <a:lnTo>
                  <a:pt x="1052181" y="619983"/>
                </a:lnTo>
                <a:lnTo>
                  <a:pt x="1057929" y="575085"/>
                </a:lnTo>
                <a:lnTo>
                  <a:pt x="1059846" y="529923"/>
                </a:lnTo>
                <a:lnTo>
                  <a:pt x="1057929" y="484760"/>
                </a:lnTo>
                <a:lnTo>
                  <a:pt x="1052181" y="439863"/>
                </a:lnTo>
                <a:lnTo>
                  <a:pt x="1042600" y="395494"/>
                </a:lnTo>
                <a:lnTo>
                  <a:pt x="1029187" y="351919"/>
                </a:lnTo>
                <a:lnTo>
                  <a:pt x="1011941" y="309402"/>
                </a:lnTo>
                <a:lnTo>
                  <a:pt x="990863" y="268209"/>
                </a:lnTo>
                <a:lnTo>
                  <a:pt x="965953" y="228602"/>
                </a:lnTo>
                <a:lnTo>
                  <a:pt x="937210" y="190848"/>
                </a:lnTo>
                <a:lnTo>
                  <a:pt x="904635" y="155210"/>
                </a:lnTo>
                <a:lnTo>
                  <a:pt x="868997" y="122635"/>
                </a:lnTo>
                <a:lnTo>
                  <a:pt x="831243" y="93892"/>
                </a:lnTo>
                <a:lnTo>
                  <a:pt x="791636" y="68982"/>
                </a:lnTo>
                <a:lnTo>
                  <a:pt x="750443" y="47904"/>
                </a:lnTo>
                <a:lnTo>
                  <a:pt x="707926" y="30658"/>
                </a:lnTo>
                <a:lnTo>
                  <a:pt x="664351" y="17245"/>
                </a:lnTo>
                <a:lnTo>
                  <a:pt x="619983" y="7664"/>
                </a:lnTo>
                <a:lnTo>
                  <a:pt x="575085" y="1916"/>
                </a:lnTo>
                <a:lnTo>
                  <a:pt x="5299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96551" y="3078087"/>
            <a:ext cx="2199640" cy="187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9539"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#2</a:t>
            </a:r>
            <a:endParaRPr sz="4000">
              <a:latin typeface="Arial"/>
              <a:cs typeface="Arial"/>
            </a:endParaRPr>
          </a:p>
          <a:p>
            <a:pPr marL="12700" marR="5080" indent="503555">
              <a:lnSpc>
                <a:spcPts val="3200"/>
              </a:lnSpc>
              <a:spcBef>
                <a:spcPts val="3450"/>
              </a:spcBef>
            </a:pPr>
            <a:r>
              <a:rPr sz="2800" b="1" spc="-5" dirty="0">
                <a:latin typeface="Arial"/>
                <a:cs typeface="Arial"/>
              </a:rPr>
              <a:t>Airway </a:t>
            </a:r>
            <a:r>
              <a:rPr sz="2800" b="1" dirty="0">
                <a:latin typeface="Arial"/>
                <a:cs typeface="Arial"/>
              </a:rPr>
              <a:t> Compromise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3779" y="5219317"/>
            <a:ext cx="1589405" cy="797560"/>
          </a:xfrm>
          <a:custGeom>
            <a:avLst/>
            <a:gdLst/>
            <a:ahLst/>
            <a:cxnLst/>
            <a:rect l="l" t="t" r="r" b="b"/>
            <a:pathLst>
              <a:path w="1589405" h="797560">
                <a:moveTo>
                  <a:pt x="1190590" y="0"/>
                </a:moveTo>
                <a:lnTo>
                  <a:pt x="398729" y="0"/>
                </a:lnTo>
                <a:lnTo>
                  <a:pt x="352228" y="2682"/>
                </a:lnTo>
                <a:lnTo>
                  <a:pt x="307304" y="10530"/>
                </a:lnTo>
                <a:lnTo>
                  <a:pt x="264254" y="23245"/>
                </a:lnTo>
                <a:lnTo>
                  <a:pt x="223378" y="40527"/>
                </a:lnTo>
                <a:lnTo>
                  <a:pt x="184975" y="62077"/>
                </a:lnTo>
                <a:lnTo>
                  <a:pt x="149344" y="87595"/>
                </a:lnTo>
                <a:lnTo>
                  <a:pt x="116785" y="116784"/>
                </a:lnTo>
                <a:lnTo>
                  <a:pt x="87596" y="149343"/>
                </a:lnTo>
                <a:lnTo>
                  <a:pt x="62077" y="184974"/>
                </a:lnTo>
                <a:lnTo>
                  <a:pt x="40527" y="223377"/>
                </a:lnTo>
                <a:lnTo>
                  <a:pt x="23245" y="264253"/>
                </a:lnTo>
                <a:lnTo>
                  <a:pt x="10530" y="307303"/>
                </a:lnTo>
                <a:lnTo>
                  <a:pt x="2682" y="352228"/>
                </a:lnTo>
                <a:lnTo>
                  <a:pt x="0" y="398728"/>
                </a:lnTo>
                <a:lnTo>
                  <a:pt x="2682" y="445228"/>
                </a:lnTo>
                <a:lnTo>
                  <a:pt x="10530" y="490153"/>
                </a:lnTo>
                <a:lnTo>
                  <a:pt x="23245" y="533203"/>
                </a:lnTo>
                <a:lnTo>
                  <a:pt x="40527" y="574079"/>
                </a:lnTo>
                <a:lnTo>
                  <a:pt x="62077" y="612482"/>
                </a:lnTo>
                <a:lnTo>
                  <a:pt x="87596" y="648113"/>
                </a:lnTo>
                <a:lnTo>
                  <a:pt x="116785" y="680672"/>
                </a:lnTo>
                <a:lnTo>
                  <a:pt x="149344" y="709861"/>
                </a:lnTo>
                <a:lnTo>
                  <a:pt x="184975" y="735380"/>
                </a:lnTo>
                <a:lnTo>
                  <a:pt x="223378" y="756930"/>
                </a:lnTo>
                <a:lnTo>
                  <a:pt x="264254" y="774212"/>
                </a:lnTo>
                <a:lnTo>
                  <a:pt x="307304" y="786926"/>
                </a:lnTo>
                <a:lnTo>
                  <a:pt x="352228" y="794774"/>
                </a:lnTo>
                <a:lnTo>
                  <a:pt x="398729" y="797457"/>
                </a:lnTo>
                <a:lnTo>
                  <a:pt x="1190590" y="797457"/>
                </a:lnTo>
                <a:lnTo>
                  <a:pt x="1237090" y="794774"/>
                </a:lnTo>
                <a:lnTo>
                  <a:pt x="1282014" y="786926"/>
                </a:lnTo>
                <a:lnTo>
                  <a:pt x="1325064" y="774212"/>
                </a:lnTo>
                <a:lnTo>
                  <a:pt x="1365940" y="756930"/>
                </a:lnTo>
                <a:lnTo>
                  <a:pt x="1404343" y="735380"/>
                </a:lnTo>
                <a:lnTo>
                  <a:pt x="1439974" y="709861"/>
                </a:lnTo>
                <a:lnTo>
                  <a:pt x="1472534" y="680672"/>
                </a:lnTo>
                <a:lnTo>
                  <a:pt x="1501722" y="648113"/>
                </a:lnTo>
                <a:lnTo>
                  <a:pt x="1527241" y="612482"/>
                </a:lnTo>
                <a:lnTo>
                  <a:pt x="1548791" y="574079"/>
                </a:lnTo>
                <a:lnTo>
                  <a:pt x="1566073" y="533203"/>
                </a:lnTo>
                <a:lnTo>
                  <a:pt x="1578788" y="490153"/>
                </a:lnTo>
                <a:lnTo>
                  <a:pt x="1586636" y="445228"/>
                </a:lnTo>
                <a:lnTo>
                  <a:pt x="1589319" y="398728"/>
                </a:lnTo>
                <a:lnTo>
                  <a:pt x="1586636" y="352228"/>
                </a:lnTo>
                <a:lnTo>
                  <a:pt x="1578788" y="307303"/>
                </a:lnTo>
                <a:lnTo>
                  <a:pt x="1566073" y="264253"/>
                </a:lnTo>
                <a:lnTo>
                  <a:pt x="1548791" y="223377"/>
                </a:lnTo>
                <a:lnTo>
                  <a:pt x="1527241" y="184974"/>
                </a:lnTo>
                <a:lnTo>
                  <a:pt x="1501722" y="149343"/>
                </a:lnTo>
                <a:lnTo>
                  <a:pt x="1472534" y="116784"/>
                </a:lnTo>
                <a:lnTo>
                  <a:pt x="1439974" y="87595"/>
                </a:lnTo>
                <a:lnTo>
                  <a:pt x="1404343" y="62077"/>
                </a:lnTo>
                <a:lnTo>
                  <a:pt x="1365940" y="40527"/>
                </a:lnTo>
                <a:lnTo>
                  <a:pt x="1325064" y="23245"/>
                </a:lnTo>
                <a:lnTo>
                  <a:pt x="1282014" y="10530"/>
                </a:lnTo>
                <a:lnTo>
                  <a:pt x="1237090" y="2682"/>
                </a:lnTo>
                <a:lnTo>
                  <a:pt x="1190590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92482" y="5249223"/>
            <a:ext cx="126809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2000" b="1" spc="-7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2F2F2"/>
                </a:solidFill>
                <a:latin typeface="Arial"/>
                <a:cs typeface="Arial"/>
              </a:rPr>
              <a:t>Priority </a:t>
            </a:r>
            <a:r>
              <a:rPr sz="2000" b="1" spc="-5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2F2F2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66076" y="2899076"/>
            <a:ext cx="1060450" cy="1060450"/>
          </a:xfrm>
          <a:custGeom>
            <a:avLst/>
            <a:gdLst/>
            <a:ahLst/>
            <a:cxnLst/>
            <a:rect l="l" t="t" r="r" b="b"/>
            <a:pathLst>
              <a:path w="1060450" h="1060450">
                <a:moveTo>
                  <a:pt x="529923" y="0"/>
                </a:moveTo>
                <a:lnTo>
                  <a:pt x="484760" y="1916"/>
                </a:lnTo>
                <a:lnTo>
                  <a:pt x="439863" y="7664"/>
                </a:lnTo>
                <a:lnTo>
                  <a:pt x="395494" y="17245"/>
                </a:lnTo>
                <a:lnTo>
                  <a:pt x="351919" y="30658"/>
                </a:lnTo>
                <a:lnTo>
                  <a:pt x="309402" y="47904"/>
                </a:lnTo>
                <a:lnTo>
                  <a:pt x="268209" y="68982"/>
                </a:lnTo>
                <a:lnTo>
                  <a:pt x="228602" y="93892"/>
                </a:lnTo>
                <a:lnTo>
                  <a:pt x="190848" y="122635"/>
                </a:lnTo>
                <a:lnTo>
                  <a:pt x="155210" y="155210"/>
                </a:lnTo>
                <a:lnTo>
                  <a:pt x="122635" y="190848"/>
                </a:lnTo>
                <a:lnTo>
                  <a:pt x="93892" y="228602"/>
                </a:lnTo>
                <a:lnTo>
                  <a:pt x="68982" y="268209"/>
                </a:lnTo>
                <a:lnTo>
                  <a:pt x="47904" y="309402"/>
                </a:lnTo>
                <a:lnTo>
                  <a:pt x="30658" y="351919"/>
                </a:lnTo>
                <a:lnTo>
                  <a:pt x="17245" y="395494"/>
                </a:lnTo>
                <a:lnTo>
                  <a:pt x="7664" y="439863"/>
                </a:lnTo>
                <a:lnTo>
                  <a:pt x="1916" y="484760"/>
                </a:lnTo>
                <a:lnTo>
                  <a:pt x="0" y="529923"/>
                </a:lnTo>
                <a:lnTo>
                  <a:pt x="1916" y="575085"/>
                </a:lnTo>
                <a:lnTo>
                  <a:pt x="7664" y="619983"/>
                </a:lnTo>
                <a:lnTo>
                  <a:pt x="17245" y="664351"/>
                </a:lnTo>
                <a:lnTo>
                  <a:pt x="30658" y="707926"/>
                </a:lnTo>
                <a:lnTo>
                  <a:pt x="47904" y="750443"/>
                </a:lnTo>
                <a:lnTo>
                  <a:pt x="68982" y="791636"/>
                </a:lnTo>
                <a:lnTo>
                  <a:pt x="93892" y="831243"/>
                </a:lnTo>
                <a:lnTo>
                  <a:pt x="122635" y="868997"/>
                </a:lnTo>
                <a:lnTo>
                  <a:pt x="155210" y="904635"/>
                </a:lnTo>
                <a:lnTo>
                  <a:pt x="190848" y="937210"/>
                </a:lnTo>
                <a:lnTo>
                  <a:pt x="228602" y="965953"/>
                </a:lnTo>
                <a:lnTo>
                  <a:pt x="268209" y="990863"/>
                </a:lnTo>
                <a:lnTo>
                  <a:pt x="309402" y="1011941"/>
                </a:lnTo>
                <a:lnTo>
                  <a:pt x="351919" y="1029187"/>
                </a:lnTo>
                <a:lnTo>
                  <a:pt x="395494" y="1042600"/>
                </a:lnTo>
                <a:lnTo>
                  <a:pt x="439863" y="1052181"/>
                </a:lnTo>
                <a:lnTo>
                  <a:pt x="484760" y="1057929"/>
                </a:lnTo>
                <a:lnTo>
                  <a:pt x="529923" y="1059846"/>
                </a:lnTo>
                <a:lnTo>
                  <a:pt x="575085" y="1057929"/>
                </a:lnTo>
                <a:lnTo>
                  <a:pt x="619983" y="1052181"/>
                </a:lnTo>
                <a:lnTo>
                  <a:pt x="664351" y="1042600"/>
                </a:lnTo>
                <a:lnTo>
                  <a:pt x="707926" y="1029187"/>
                </a:lnTo>
                <a:lnTo>
                  <a:pt x="750443" y="1011941"/>
                </a:lnTo>
                <a:lnTo>
                  <a:pt x="791636" y="990863"/>
                </a:lnTo>
                <a:lnTo>
                  <a:pt x="831243" y="965953"/>
                </a:lnTo>
                <a:lnTo>
                  <a:pt x="868997" y="937210"/>
                </a:lnTo>
                <a:lnTo>
                  <a:pt x="904635" y="904635"/>
                </a:lnTo>
                <a:lnTo>
                  <a:pt x="937210" y="868997"/>
                </a:lnTo>
                <a:lnTo>
                  <a:pt x="965953" y="831243"/>
                </a:lnTo>
                <a:lnTo>
                  <a:pt x="990863" y="791636"/>
                </a:lnTo>
                <a:lnTo>
                  <a:pt x="1011941" y="750443"/>
                </a:lnTo>
                <a:lnTo>
                  <a:pt x="1029187" y="707926"/>
                </a:lnTo>
                <a:lnTo>
                  <a:pt x="1042600" y="664351"/>
                </a:lnTo>
                <a:lnTo>
                  <a:pt x="1052181" y="619983"/>
                </a:lnTo>
                <a:lnTo>
                  <a:pt x="1057929" y="575085"/>
                </a:lnTo>
                <a:lnTo>
                  <a:pt x="1059846" y="529923"/>
                </a:lnTo>
                <a:lnTo>
                  <a:pt x="1057929" y="484760"/>
                </a:lnTo>
                <a:lnTo>
                  <a:pt x="1052181" y="439863"/>
                </a:lnTo>
                <a:lnTo>
                  <a:pt x="1042600" y="395494"/>
                </a:lnTo>
                <a:lnTo>
                  <a:pt x="1029187" y="351919"/>
                </a:lnTo>
                <a:lnTo>
                  <a:pt x="1011941" y="309402"/>
                </a:lnTo>
                <a:lnTo>
                  <a:pt x="990863" y="268209"/>
                </a:lnTo>
                <a:lnTo>
                  <a:pt x="965953" y="228602"/>
                </a:lnTo>
                <a:lnTo>
                  <a:pt x="937210" y="190848"/>
                </a:lnTo>
                <a:lnTo>
                  <a:pt x="904635" y="155210"/>
                </a:lnTo>
                <a:lnTo>
                  <a:pt x="868997" y="122635"/>
                </a:lnTo>
                <a:lnTo>
                  <a:pt x="831243" y="93892"/>
                </a:lnTo>
                <a:lnTo>
                  <a:pt x="791636" y="68982"/>
                </a:lnTo>
                <a:lnTo>
                  <a:pt x="750443" y="47904"/>
                </a:lnTo>
                <a:lnTo>
                  <a:pt x="707926" y="30658"/>
                </a:lnTo>
                <a:lnTo>
                  <a:pt x="664351" y="17245"/>
                </a:lnTo>
                <a:lnTo>
                  <a:pt x="619983" y="7664"/>
                </a:lnTo>
                <a:lnTo>
                  <a:pt x="575085" y="1916"/>
                </a:lnTo>
                <a:lnTo>
                  <a:pt x="5299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95156" y="3078087"/>
            <a:ext cx="2002155" cy="1470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#3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10"/>
              </a:spcBef>
            </a:pPr>
            <a:r>
              <a:rPr sz="2800" b="1" spc="-5" dirty="0">
                <a:latin typeface="Arial"/>
                <a:cs typeface="Arial"/>
              </a:rPr>
              <a:t>Respiratory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63370" y="4173462"/>
            <a:ext cx="275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HEMORRHAGIC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84381" y="4667385"/>
            <a:ext cx="13100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"/>
                <a:cs typeface="Arial"/>
              </a:rPr>
              <a:t>SH</a:t>
            </a:r>
            <a:r>
              <a:rPr sz="2800" b="1" spc="-5" dirty="0">
                <a:latin typeface="Arial"/>
                <a:cs typeface="Arial"/>
              </a:rPr>
              <a:t>O</a:t>
            </a:r>
            <a:r>
              <a:rPr sz="2800" b="1" dirty="0">
                <a:latin typeface="Arial"/>
                <a:cs typeface="Arial"/>
              </a:rPr>
              <a:t>CK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02702" y="2899076"/>
            <a:ext cx="1060450" cy="1060450"/>
          </a:xfrm>
          <a:custGeom>
            <a:avLst/>
            <a:gdLst/>
            <a:ahLst/>
            <a:cxnLst/>
            <a:rect l="l" t="t" r="r" b="b"/>
            <a:pathLst>
              <a:path w="1060450" h="1060450">
                <a:moveTo>
                  <a:pt x="529923" y="0"/>
                </a:moveTo>
                <a:lnTo>
                  <a:pt x="484760" y="1916"/>
                </a:lnTo>
                <a:lnTo>
                  <a:pt x="439863" y="7664"/>
                </a:lnTo>
                <a:lnTo>
                  <a:pt x="395494" y="17245"/>
                </a:lnTo>
                <a:lnTo>
                  <a:pt x="351919" y="30658"/>
                </a:lnTo>
                <a:lnTo>
                  <a:pt x="309402" y="47904"/>
                </a:lnTo>
                <a:lnTo>
                  <a:pt x="268209" y="68982"/>
                </a:lnTo>
                <a:lnTo>
                  <a:pt x="228602" y="93892"/>
                </a:lnTo>
                <a:lnTo>
                  <a:pt x="190848" y="122635"/>
                </a:lnTo>
                <a:lnTo>
                  <a:pt x="155210" y="155210"/>
                </a:lnTo>
                <a:lnTo>
                  <a:pt x="122635" y="190848"/>
                </a:lnTo>
                <a:lnTo>
                  <a:pt x="93892" y="228602"/>
                </a:lnTo>
                <a:lnTo>
                  <a:pt x="68982" y="268209"/>
                </a:lnTo>
                <a:lnTo>
                  <a:pt x="47904" y="309402"/>
                </a:lnTo>
                <a:lnTo>
                  <a:pt x="30658" y="351919"/>
                </a:lnTo>
                <a:lnTo>
                  <a:pt x="17245" y="395494"/>
                </a:lnTo>
                <a:lnTo>
                  <a:pt x="7664" y="439863"/>
                </a:lnTo>
                <a:lnTo>
                  <a:pt x="1916" y="484760"/>
                </a:lnTo>
                <a:lnTo>
                  <a:pt x="0" y="529923"/>
                </a:lnTo>
                <a:lnTo>
                  <a:pt x="1916" y="575085"/>
                </a:lnTo>
                <a:lnTo>
                  <a:pt x="7664" y="619983"/>
                </a:lnTo>
                <a:lnTo>
                  <a:pt x="17245" y="664351"/>
                </a:lnTo>
                <a:lnTo>
                  <a:pt x="30658" y="707926"/>
                </a:lnTo>
                <a:lnTo>
                  <a:pt x="47904" y="750443"/>
                </a:lnTo>
                <a:lnTo>
                  <a:pt x="68982" y="791636"/>
                </a:lnTo>
                <a:lnTo>
                  <a:pt x="93892" y="831243"/>
                </a:lnTo>
                <a:lnTo>
                  <a:pt x="122635" y="868997"/>
                </a:lnTo>
                <a:lnTo>
                  <a:pt x="155210" y="904635"/>
                </a:lnTo>
                <a:lnTo>
                  <a:pt x="190848" y="937210"/>
                </a:lnTo>
                <a:lnTo>
                  <a:pt x="228602" y="965953"/>
                </a:lnTo>
                <a:lnTo>
                  <a:pt x="268209" y="990863"/>
                </a:lnTo>
                <a:lnTo>
                  <a:pt x="309402" y="1011941"/>
                </a:lnTo>
                <a:lnTo>
                  <a:pt x="351919" y="1029187"/>
                </a:lnTo>
                <a:lnTo>
                  <a:pt x="395494" y="1042600"/>
                </a:lnTo>
                <a:lnTo>
                  <a:pt x="439863" y="1052181"/>
                </a:lnTo>
                <a:lnTo>
                  <a:pt x="484760" y="1057929"/>
                </a:lnTo>
                <a:lnTo>
                  <a:pt x="529923" y="1059846"/>
                </a:lnTo>
                <a:lnTo>
                  <a:pt x="575085" y="1057929"/>
                </a:lnTo>
                <a:lnTo>
                  <a:pt x="619983" y="1052181"/>
                </a:lnTo>
                <a:lnTo>
                  <a:pt x="664351" y="1042600"/>
                </a:lnTo>
                <a:lnTo>
                  <a:pt x="707926" y="1029187"/>
                </a:lnTo>
                <a:lnTo>
                  <a:pt x="750443" y="1011941"/>
                </a:lnTo>
                <a:lnTo>
                  <a:pt x="791636" y="990863"/>
                </a:lnTo>
                <a:lnTo>
                  <a:pt x="831243" y="965953"/>
                </a:lnTo>
                <a:lnTo>
                  <a:pt x="868997" y="937210"/>
                </a:lnTo>
                <a:lnTo>
                  <a:pt x="904635" y="904635"/>
                </a:lnTo>
                <a:lnTo>
                  <a:pt x="937210" y="868997"/>
                </a:lnTo>
                <a:lnTo>
                  <a:pt x="965953" y="831243"/>
                </a:lnTo>
                <a:lnTo>
                  <a:pt x="990863" y="791636"/>
                </a:lnTo>
                <a:lnTo>
                  <a:pt x="1011941" y="750443"/>
                </a:lnTo>
                <a:lnTo>
                  <a:pt x="1029187" y="707926"/>
                </a:lnTo>
                <a:lnTo>
                  <a:pt x="1042600" y="664351"/>
                </a:lnTo>
                <a:lnTo>
                  <a:pt x="1052181" y="619983"/>
                </a:lnTo>
                <a:lnTo>
                  <a:pt x="1057929" y="575085"/>
                </a:lnTo>
                <a:lnTo>
                  <a:pt x="1059846" y="529923"/>
                </a:lnTo>
                <a:lnTo>
                  <a:pt x="1057929" y="484760"/>
                </a:lnTo>
                <a:lnTo>
                  <a:pt x="1052181" y="439863"/>
                </a:lnTo>
                <a:lnTo>
                  <a:pt x="1042600" y="395494"/>
                </a:lnTo>
                <a:lnTo>
                  <a:pt x="1029187" y="351919"/>
                </a:lnTo>
                <a:lnTo>
                  <a:pt x="1011941" y="309402"/>
                </a:lnTo>
                <a:lnTo>
                  <a:pt x="990863" y="268209"/>
                </a:lnTo>
                <a:lnTo>
                  <a:pt x="965953" y="228602"/>
                </a:lnTo>
                <a:lnTo>
                  <a:pt x="937210" y="190848"/>
                </a:lnTo>
                <a:lnTo>
                  <a:pt x="904635" y="155210"/>
                </a:lnTo>
                <a:lnTo>
                  <a:pt x="868997" y="122635"/>
                </a:lnTo>
                <a:lnTo>
                  <a:pt x="831243" y="93892"/>
                </a:lnTo>
                <a:lnTo>
                  <a:pt x="791636" y="68982"/>
                </a:lnTo>
                <a:lnTo>
                  <a:pt x="750443" y="47904"/>
                </a:lnTo>
                <a:lnTo>
                  <a:pt x="707926" y="30658"/>
                </a:lnTo>
                <a:lnTo>
                  <a:pt x="664351" y="17245"/>
                </a:lnTo>
                <a:lnTo>
                  <a:pt x="619983" y="7664"/>
                </a:lnTo>
                <a:lnTo>
                  <a:pt x="575085" y="1916"/>
                </a:lnTo>
                <a:lnTo>
                  <a:pt x="5299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837399" y="3078087"/>
            <a:ext cx="5905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#4</a:t>
            </a:r>
            <a:endParaRPr sz="4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03756" y="2899076"/>
            <a:ext cx="1060450" cy="1060450"/>
          </a:xfrm>
          <a:custGeom>
            <a:avLst/>
            <a:gdLst/>
            <a:ahLst/>
            <a:cxnLst/>
            <a:rect l="l" t="t" r="r" b="b"/>
            <a:pathLst>
              <a:path w="1060450" h="1060450">
                <a:moveTo>
                  <a:pt x="529923" y="0"/>
                </a:moveTo>
                <a:lnTo>
                  <a:pt x="484760" y="1916"/>
                </a:lnTo>
                <a:lnTo>
                  <a:pt x="439863" y="7664"/>
                </a:lnTo>
                <a:lnTo>
                  <a:pt x="395494" y="17245"/>
                </a:lnTo>
                <a:lnTo>
                  <a:pt x="351919" y="30658"/>
                </a:lnTo>
                <a:lnTo>
                  <a:pt x="309402" y="47904"/>
                </a:lnTo>
                <a:lnTo>
                  <a:pt x="268209" y="68982"/>
                </a:lnTo>
                <a:lnTo>
                  <a:pt x="228602" y="93892"/>
                </a:lnTo>
                <a:lnTo>
                  <a:pt x="190848" y="122635"/>
                </a:lnTo>
                <a:lnTo>
                  <a:pt x="155210" y="155210"/>
                </a:lnTo>
                <a:lnTo>
                  <a:pt x="122635" y="190848"/>
                </a:lnTo>
                <a:lnTo>
                  <a:pt x="93892" y="228602"/>
                </a:lnTo>
                <a:lnTo>
                  <a:pt x="68982" y="268209"/>
                </a:lnTo>
                <a:lnTo>
                  <a:pt x="47904" y="309402"/>
                </a:lnTo>
                <a:lnTo>
                  <a:pt x="30658" y="351919"/>
                </a:lnTo>
                <a:lnTo>
                  <a:pt x="17245" y="395494"/>
                </a:lnTo>
                <a:lnTo>
                  <a:pt x="7664" y="439863"/>
                </a:lnTo>
                <a:lnTo>
                  <a:pt x="1916" y="484760"/>
                </a:lnTo>
                <a:lnTo>
                  <a:pt x="0" y="529923"/>
                </a:lnTo>
                <a:lnTo>
                  <a:pt x="1916" y="575085"/>
                </a:lnTo>
                <a:lnTo>
                  <a:pt x="7664" y="619983"/>
                </a:lnTo>
                <a:lnTo>
                  <a:pt x="17245" y="664351"/>
                </a:lnTo>
                <a:lnTo>
                  <a:pt x="30658" y="707926"/>
                </a:lnTo>
                <a:lnTo>
                  <a:pt x="47904" y="750443"/>
                </a:lnTo>
                <a:lnTo>
                  <a:pt x="68982" y="791636"/>
                </a:lnTo>
                <a:lnTo>
                  <a:pt x="93892" y="831243"/>
                </a:lnTo>
                <a:lnTo>
                  <a:pt x="122635" y="868997"/>
                </a:lnTo>
                <a:lnTo>
                  <a:pt x="155210" y="904635"/>
                </a:lnTo>
                <a:lnTo>
                  <a:pt x="190848" y="937210"/>
                </a:lnTo>
                <a:lnTo>
                  <a:pt x="228602" y="965953"/>
                </a:lnTo>
                <a:lnTo>
                  <a:pt x="268209" y="990863"/>
                </a:lnTo>
                <a:lnTo>
                  <a:pt x="309402" y="1011941"/>
                </a:lnTo>
                <a:lnTo>
                  <a:pt x="351919" y="1029187"/>
                </a:lnTo>
                <a:lnTo>
                  <a:pt x="395494" y="1042600"/>
                </a:lnTo>
                <a:lnTo>
                  <a:pt x="439863" y="1052181"/>
                </a:lnTo>
                <a:lnTo>
                  <a:pt x="484760" y="1057929"/>
                </a:lnTo>
                <a:lnTo>
                  <a:pt x="529923" y="1059846"/>
                </a:lnTo>
                <a:lnTo>
                  <a:pt x="575085" y="1057929"/>
                </a:lnTo>
                <a:lnTo>
                  <a:pt x="619983" y="1052181"/>
                </a:lnTo>
                <a:lnTo>
                  <a:pt x="664351" y="1042600"/>
                </a:lnTo>
                <a:lnTo>
                  <a:pt x="707926" y="1029187"/>
                </a:lnTo>
                <a:lnTo>
                  <a:pt x="750443" y="1011941"/>
                </a:lnTo>
                <a:lnTo>
                  <a:pt x="791636" y="990863"/>
                </a:lnTo>
                <a:lnTo>
                  <a:pt x="831243" y="965953"/>
                </a:lnTo>
                <a:lnTo>
                  <a:pt x="868997" y="937210"/>
                </a:lnTo>
                <a:lnTo>
                  <a:pt x="904635" y="904635"/>
                </a:lnTo>
                <a:lnTo>
                  <a:pt x="937210" y="868997"/>
                </a:lnTo>
                <a:lnTo>
                  <a:pt x="965953" y="831243"/>
                </a:lnTo>
                <a:lnTo>
                  <a:pt x="990863" y="791636"/>
                </a:lnTo>
                <a:lnTo>
                  <a:pt x="1011941" y="750443"/>
                </a:lnTo>
                <a:lnTo>
                  <a:pt x="1029187" y="707926"/>
                </a:lnTo>
                <a:lnTo>
                  <a:pt x="1042600" y="664351"/>
                </a:lnTo>
                <a:lnTo>
                  <a:pt x="1052181" y="619983"/>
                </a:lnTo>
                <a:lnTo>
                  <a:pt x="1057929" y="575085"/>
                </a:lnTo>
                <a:lnTo>
                  <a:pt x="1059846" y="529923"/>
                </a:lnTo>
                <a:lnTo>
                  <a:pt x="1057929" y="484760"/>
                </a:lnTo>
                <a:lnTo>
                  <a:pt x="1052181" y="439863"/>
                </a:lnTo>
                <a:lnTo>
                  <a:pt x="1042600" y="395494"/>
                </a:lnTo>
                <a:lnTo>
                  <a:pt x="1029187" y="351919"/>
                </a:lnTo>
                <a:lnTo>
                  <a:pt x="1011941" y="309402"/>
                </a:lnTo>
                <a:lnTo>
                  <a:pt x="990863" y="268209"/>
                </a:lnTo>
                <a:lnTo>
                  <a:pt x="965953" y="228602"/>
                </a:lnTo>
                <a:lnTo>
                  <a:pt x="937210" y="190848"/>
                </a:lnTo>
                <a:lnTo>
                  <a:pt x="904635" y="155210"/>
                </a:lnTo>
                <a:lnTo>
                  <a:pt x="868997" y="122635"/>
                </a:lnTo>
                <a:lnTo>
                  <a:pt x="831243" y="93892"/>
                </a:lnTo>
                <a:lnTo>
                  <a:pt x="791636" y="68982"/>
                </a:lnTo>
                <a:lnTo>
                  <a:pt x="750443" y="47904"/>
                </a:lnTo>
                <a:lnTo>
                  <a:pt x="707926" y="30658"/>
                </a:lnTo>
                <a:lnTo>
                  <a:pt x="664351" y="17245"/>
                </a:lnTo>
                <a:lnTo>
                  <a:pt x="619983" y="7664"/>
                </a:lnTo>
                <a:lnTo>
                  <a:pt x="575085" y="1916"/>
                </a:lnTo>
                <a:lnTo>
                  <a:pt x="5299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338454" y="3078087"/>
            <a:ext cx="5905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#5</a:t>
            </a:r>
            <a:endParaRPr sz="40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15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78706" y="737708"/>
            <a:ext cx="6035040" cy="893444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1905" marR="5080" indent="-1259840">
              <a:lnSpc>
                <a:spcPts val="3160"/>
              </a:lnSpc>
              <a:spcBef>
                <a:spcPts val="630"/>
              </a:spcBef>
            </a:pPr>
            <a:r>
              <a:rPr sz="3050" b="1" spc="-25" dirty="0">
                <a:solidFill>
                  <a:srgbClr val="921928"/>
                </a:solidFill>
                <a:latin typeface="Arial"/>
                <a:cs typeface="Arial"/>
              </a:rPr>
              <a:t>CASUALTY </a:t>
            </a:r>
            <a:r>
              <a:rPr sz="3050" b="1" dirty="0">
                <a:solidFill>
                  <a:srgbClr val="921928"/>
                </a:solidFill>
                <a:latin typeface="Arial"/>
                <a:cs typeface="Arial"/>
              </a:rPr>
              <a:t>COLLECTION POINT </a:t>
            </a:r>
            <a:r>
              <a:rPr sz="3050" b="1" spc="-8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050" b="1" spc="-15" dirty="0">
                <a:latin typeface="Arial"/>
                <a:cs typeface="Arial"/>
              </a:rPr>
              <a:t>CONSIDERATIONS</a:t>
            </a:r>
            <a:endParaRPr sz="3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9826" y="3373648"/>
            <a:ext cx="1776095" cy="62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5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COMMAND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50"/>
              </a:lnSpc>
            </a:pPr>
            <a:r>
              <a:rPr sz="2000" spc="-5" dirty="0">
                <a:latin typeface="Arial MT"/>
                <a:cs typeface="Arial MT"/>
              </a:rPr>
              <a:t>and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CONTROL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9027" y="3373648"/>
            <a:ext cx="1310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SECURITY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42057" y="3373648"/>
            <a:ext cx="1649095" cy="62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50"/>
              </a:lnSpc>
              <a:spcBef>
                <a:spcPts val="100"/>
              </a:spcBef>
            </a:pPr>
            <a:r>
              <a:rPr sz="2000" spc="-5" dirty="0">
                <a:latin typeface="Arial MT"/>
                <a:cs typeface="Arial MT"/>
              </a:rPr>
              <a:t>Situational</a:t>
            </a:r>
            <a:endParaRPr sz="2000">
              <a:latin typeface="Arial MT"/>
              <a:cs typeface="Arial MT"/>
            </a:endParaRPr>
          </a:p>
          <a:p>
            <a:pPr algn="ctr">
              <a:lnSpc>
                <a:spcPts val="2350"/>
              </a:lnSpc>
            </a:pPr>
            <a:r>
              <a:rPr sz="2000" b="1" spc="-30" dirty="0">
                <a:solidFill>
                  <a:srgbClr val="921928"/>
                </a:solidFill>
                <a:latin typeface="Arial"/>
                <a:cs typeface="Arial"/>
              </a:rPr>
              <a:t>AWARENESS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35895" y="3373648"/>
            <a:ext cx="2369185" cy="914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2300"/>
              </a:lnSpc>
              <a:spcBef>
                <a:spcPts val="260"/>
              </a:spcBef>
            </a:pPr>
            <a:r>
              <a:rPr sz="2000" spc="-5" dirty="0">
                <a:latin typeface="Arial MT"/>
                <a:cs typeface="Arial MT"/>
              </a:rPr>
              <a:t>Appropriate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TRIAGE </a:t>
            </a:r>
            <a:r>
              <a:rPr sz="2000" b="1" spc="-54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AND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MEDICAL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921928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2901" y="5879934"/>
            <a:ext cx="19678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921928"/>
                </a:solidFill>
                <a:latin typeface="Arial"/>
                <a:cs typeface="Arial"/>
              </a:rPr>
              <a:t>ORGANIZATION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01022" y="5664784"/>
            <a:ext cx="1776095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ctr">
              <a:lnSpc>
                <a:spcPts val="2300"/>
              </a:lnSpc>
              <a:spcBef>
                <a:spcPts val="259"/>
              </a:spcBef>
            </a:pPr>
            <a:r>
              <a:rPr sz="2000" spc="-5" dirty="0">
                <a:latin typeface="Arial MT"/>
                <a:cs typeface="Arial MT"/>
              </a:rPr>
              <a:t>Control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EQUIPMENT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and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SUPPLIES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79171" y="5879934"/>
            <a:ext cx="2264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5" dirty="0">
                <a:solidFill>
                  <a:srgbClr val="921928"/>
                </a:solidFill>
                <a:latin typeface="Arial"/>
                <a:cs typeface="Arial"/>
              </a:rPr>
              <a:t>ACCOUNTABILITY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8699" y="2039893"/>
            <a:ext cx="1096508" cy="118305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7531" y="2117074"/>
            <a:ext cx="2059934" cy="117880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64408" y="4261057"/>
            <a:ext cx="1858703" cy="153403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75386" y="4213509"/>
            <a:ext cx="2027727" cy="140459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00340" y="1858652"/>
            <a:ext cx="1430560" cy="143951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89471" y="4099897"/>
            <a:ext cx="2085802" cy="175361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69040" y="1884189"/>
            <a:ext cx="1418479" cy="143059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16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067562" y="2088100"/>
            <a:ext cx="5847080" cy="4144645"/>
            <a:chOff x="6067562" y="2088100"/>
            <a:chExt cx="5847080" cy="41446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7562" y="2088100"/>
              <a:ext cx="5847069" cy="41445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22638" y="3886618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184" y="4999078"/>
              <a:ext cx="559542" cy="2523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2539" y="4873784"/>
              <a:ext cx="495596" cy="529387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973275" y="2123702"/>
            <a:ext cx="114300" cy="694055"/>
          </a:xfrm>
          <a:custGeom>
            <a:avLst/>
            <a:gdLst/>
            <a:ahLst/>
            <a:cxnLst/>
            <a:rect l="l" t="t" r="r" b="b"/>
            <a:pathLst>
              <a:path w="114300" h="694055">
                <a:moveTo>
                  <a:pt x="0" y="6937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693738"/>
                </a:lnTo>
                <a:lnTo>
                  <a:pt x="0" y="69373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3275" y="3086014"/>
            <a:ext cx="114300" cy="690880"/>
          </a:xfrm>
          <a:custGeom>
            <a:avLst/>
            <a:gdLst/>
            <a:ahLst/>
            <a:cxnLst/>
            <a:rect l="l" t="t" r="r" b="b"/>
            <a:pathLst>
              <a:path w="114300" h="690879">
                <a:moveTo>
                  <a:pt x="0" y="690854"/>
                </a:moveTo>
                <a:lnTo>
                  <a:pt x="0" y="0"/>
                </a:lnTo>
                <a:lnTo>
                  <a:pt x="114300" y="0"/>
                </a:lnTo>
                <a:lnTo>
                  <a:pt x="114300" y="690854"/>
                </a:lnTo>
                <a:lnTo>
                  <a:pt x="0" y="690854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16319" y="1726335"/>
            <a:ext cx="1545597" cy="462962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20354" y="2088297"/>
            <a:ext cx="3350260" cy="3921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48260">
              <a:lnSpc>
                <a:spcPts val="2800"/>
              </a:lnSpc>
              <a:spcBef>
                <a:spcPts val="260"/>
              </a:spcBef>
            </a:pPr>
            <a:r>
              <a:rPr sz="2400" b="1" spc="-5" dirty="0">
                <a:latin typeface="Arial"/>
                <a:cs typeface="Arial"/>
              </a:rPr>
              <a:t>Locate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CCP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reasonably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close</a:t>
            </a:r>
            <a:r>
              <a:rPr sz="2400" spc="-5" dirty="0">
                <a:latin typeface="Arial MT"/>
                <a:cs typeface="Arial MT"/>
              </a:rPr>
              <a:t> to the fight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840"/>
              </a:lnSpc>
              <a:spcBef>
                <a:spcPts val="1640"/>
              </a:spcBef>
            </a:pPr>
            <a:r>
              <a:rPr sz="2400" spc="-5" dirty="0">
                <a:latin typeface="Arial MT"/>
                <a:cs typeface="Arial MT"/>
              </a:rPr>
              <a:t>Locate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near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natural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840"/>
              </a:lnSpc>
            </a:pPr>
            <a:r>
              <a:rPr sz="2400" b="1" spc="-5" dirty="0">
                <a:latin typeface="Arial"/>
                <a:cs typeface="Arial"/>
              </a:rPr>
              <a:t>"lines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drift"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  <a:spcBef>
                <a:spcPts val="1720"/>
              </a:spcBef>
            </a:pPr>
            <a:r>
              <a:rPr sz="2400" spc="-15" dirty="0">
                <a:latin typeface="Arial MT"/>
                <a:cs typeface="Arial MT"/>
              </a:rPr>
              <a:t>Offer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COVER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and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800"/>
              </a:lnSpc>
            </a:pPr>
            <a:r>
              <a:rPr sz="2400" b="1" spc="-5" dirty="0">
                <a:latin typeface="Arial"/>
                <a:cs typeface="Arial"/>
              </a:rPr>
              <a:t>CONCEALMENT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from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840"/>
              </a:lnSpc>
            </a:pP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enemy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2800"/>
              </a:lnSpc>
              <a:spcBef>
                <a:spcPts val="1880"/>
              </a:spcBef>
            </a:pPr>
            <a:r>
              <a:rPr sz="2400" dirty="0">
                <a:latin typeface="Arial MT"/>
                <a:cs typeface="Arial MT"/>
              </a:rPr>
              <a:t>Have </a:t>
            </a:r>
            <a:r>
              <a:rPr sz="2400" b="1" dirty="0">
                <a:latin typeface="Arial"/>
                <a:cs typeface="Arial"/>
              </a:rPr>
              <a:t>ACCESS </a:t>
            </a:r>
            <a:r>
              <a:rPr sz="2400" b="1" spc="-25" dirty="0">
                <a:latin typeface="Arial"/>
                <a:cs typeface="Arial"/>
              </a:rPr>
              <a:t>TO 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EVACUATION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ROUTES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2671" y="4022937"/>
            <a:ext cx="114300" cy="1060450"/>
          </a:xfrm>
          <a:custGeom>
            <a:avLst/>
            <a:gdLst/>
            <a:ahLst/>
            <a:cxnLst/>
            <a:rect l="l" t="t" r="r" b="b"/>
            <a:pathLst>
              <a:path w="114300" h="1060450">
                <a:moveTo>
                  <a:pt x="0" y="1059873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59873"/>
                </a:lnTo>
                <a:lnTo>
                  <a:pt x="0" y="1059873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817" y="5372368"/>
            <a:ext cx="114300" cy="694055"/>
          </a:xfrm>
          <a:custGeom>
            <a:avLst/>
            <a:gdLst/>
            <a:ahLst/>
            <a:cxnLst/>
            <a:rect l="l" t="t" r="r" b="b"/>
            <a:pathLst>
              <a:path w="114300" h="694054">
                <a:moveTo>
                  <a:pt x="0" y="6937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693738"/>
                </a:lnTo>
                <a:lnTo>
                  <a:pt x="0" y="69373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219699" y="4601035"/>
            <a:ext cx="969644" cy="19748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69215">
              <a:lnSpc>
                <a:spcPts val="1540"/>
              </a:lnSpc>
            </a:pPr>
            <a:r>
              <a:rPr sz="1400" dirty="0">
                <a:solidFill>
                  <a:srgbClr val="BD232C"/>
                </a:solidFill>
                <a:latin typeface="Arial MT"/>
                <a:cs typeface="Arial MT"/>
              </a:rPr>
              <a:t>Immediate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85973" y="2544195"/>
            <a:ext cx="2314575" cy="604520"/>
            <a:chOff x="7785973" y="2544195"/>
            <a:chExt cx="2314575" cy="60452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47710" y="2544195"/>
              <a:ext cx="252344" cy="5595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7553" y="2544195"/>
              <a:ext cx="252344" cy="5595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67359" y="2544195"/>
              <a:ext cx="252342" cy="5595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83187" y="2544195"/>
              <a:ext cx="252342" cy="5595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85973" y="2588775"/>
              <a:ext cx="252342" cy="55954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298786" y="3165264"/>
            <a:ext cx="969644" cy="19748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58115">
              <a:lnSpc>
                <a:spcPts val="1540"/>
              </a:lnSpc>
            </a:pPr>
            <a:r>
              <a:rPr sz="1400" dirty="0">
                <a:solidFill>
                  <a:srgbClr val="F49220"/>
                </a:solidFill>
                <a:latin typeface="Arial MT"/>
                <a:cs typeface="Arial MT"/>
              </a:rPr>
              <a:t>Delayed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17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94589" y="3139005"/>
            <a:ext cx="1605280" cy="19748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75565">
              <a:lnSpc>
                <a:spcPts val="1540"/>
              </a:lnSpc>
            </a:pPr>
            <a:r>
              <a:rPr sz="1400" spc="-5" dirty="0">
                <a:solidFill>
                  <a:srgbClr val="BFB392"/>
                </a:solidFill>
                <a:latin typeface="Arial MT"/>
                <a:cs typeface="Arial MT"/>
              </a:rPr>
              <a:t>Expectant/</a:t>
            </a:r>
            <a:r>
              <a:rPr sz="1400" spc="-5" dirty="0">
                <a:solidFill>
                  <a:srgbClr val="948D5C"/>
                </a:solidFill>
                <a:latin typeface="Arial MT"/>
                <a:cs typeface="Arial MT"/>
              </a:rPr>
              <a:t>Minimal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548483" y="719879"/>
            <a:ext cx="7095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CASUALTY</a:t>
            </a:r>
            <a:r>
              <a:rPr spc="-100" dirty="0"/>
              <a:t> </a:t>
            </a:r>
            <a:r>
              <a:rPr spc="-5" dirty="0"/>
              <a:t>COLLECTION</a:t>
            </a:r>
            <a:r>
              <a:rPr spc="-30" dirty="0"/>
              <a:t> </a:t>
            </a:r>
            <a:r>
              <a:rPr spc="-5" dirty="0"/>
              <a:t>POINT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6887209" cy="4629785"/>
            <a:chOff x="2933030" y="1868370"/>
            <a:chExt cx="6887209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14" y="3728235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31696" y="3245361"/>
              <a:ext cx="1388141" cy="169789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18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67866" y="1780134"/>
            <a:ext cx="8187690" cy="4718050"/>
            <a:chOff x="467866" y="1780134"/>
            <a:chExt cx="8187690" cy="47180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14" y="3728235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866" y="1780134"/>
              <a:ext cx="1545597" cy="462962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37293" y="3458601"/>
              <a:ext cx="3087370" cy="1273175"/>
            </a:xfrm>
            <a:custGeom>
              <a:avLst/>
              <a:gdLst/>
              <a:ahLst/>
              <a:cxnLst/>
              <a:rect l="l" t="t" r="r" b="b"/>
              <a:pathLst>
                <a:path w="3087370" h="1273175">
                  <a:moveTo>
                    <a:pt x="2987628" y="0"/>
                  </a:moveTo>
                  <a:lnTo>
                    <a:pt x="99599" y="0"/>
                  </a:lnTo>
                  <a:lnTo>
                    <a:pt x="60830" y="7827"/>
                  </a:lnTo>
                  <a:lnTo>
                    <a:pt x="29172" y="29172"/>
                  </a:lnTo>
                  <a:lnTo>
                    <a:pt x="7827" y="60831"/>
                  </a:lnTo>
                  <a:lnTo>
                    <a:pt x="0" y="99601"/>
                  </a:lnTo>
                  <a:lnTo>
                    <a:pt x="0" y="1173088"/>
                  </a:lnTo>
                  <a:lnTo>
                    <a:pt x="7827" y="1211857"/>
                  </a:lnTo>
                  <a:lnTo>
                    <a:pt x="29172" y="1243517"/>
                  </a:lnTo>
                  <a:lnTo>
                    <a:pt x="60830" y="1264862"/>
                  </a:lnTo>
                  <a:lnTo>
                    <a:pt x="99599" y="1272689"/>
                  </a:lnTo>
                  <a:lnTo>
                    <a:pt x="2987628" y="1272689"/>
                  </a:lnTo>
                  <a:lnTo>
                    <a:pt x="3026396" y="1264862"/>
                  </a:lnTo>
                  <a:lnTo>
                    <a:pt x="3058056" y="1243517"/>
                  </a:lnTo>
                  <a:lnTo>
                    <a:pt x="3079401" y="1211857"/>
                  </a:lnTo>
                  <a:lnTo>
                    <a:pt x="3087229" y="1173088"/>
                  </a:lnTo>
                  <a:lnTo>
                    <a:pt x="3087229" y="99601"/>
                  </a:lnTo>
                  <a:lnTo>
                    <a:pt x="3079401" y="60831"/>
                  </a:lnTo>
                  <a:lnTo>
                    <a:pt x="3058056" y="29172"/>
                  </a:lnTo>
                  <a:lnTo>
                    <a:pt x="3026396" y="7827"/>
                  </a:lnTo>
                  <a:lnTo>
                    <a:pt x="2987628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37293" y="3458601"/>
              <a:ext cx="3087370" cy="1273175"/>
            </a:xfrm>
            <a:custGeom>
              <a:avLst/>
              <a:gdLst/>
              <a:ahLst/>
              <a:cxnLst/>
              <a:rect l="l" t="t" r="r" b="b"/>
              <a:pathLst>
                <a:path w="3087370" h="1273175">
                  <a:moveTo>
                    <a:pt x="99600" y="0"/>
                  </a:moveTo>
                  <a:lnTo>
                    <a:pt x="2987628" y="0"/>
                  </a:lnTo>
                  <a:lnTo>
                    <a:pt x="3026397" y="7827"/>
                  </a:lnTo>
                  <a:lnTo>
                    <a:pt x="3058056" y="29172"/>
                  </a:lnTo>
                  <a:lnTo>
                    <a:pt x="3079401" y="60831"/>
                  </a:lnTo>
                  <a:lnTo>
                    <a:pt x="3087229" y="99600"/>
                  </a:lnTo>
                  <a:lnTo>
                    <a:pt x="3087229" y="1173089"/>
                  </a:lnTo>
                  <a:lnTo>
                    <a:pt x="3079401" y="1211858"/>
                  </a:lnTo>
                  <a:lnTo>
                    <a:pt x="3058056" y="1243517"/>
                  </a:lnTo>
                  <a:lnTo>
                    <a:pt x="3026397" y="1264862"/>
                  </a:lnTo>
                  <a:lnTo>
                    <a:pt x="2987628" y="1272689"/>
                  </a:lnTo>
                  <a:lnTo>
                    <a:pt x="99600" y="1272689"/>
                  </a:lnTo>
                  <a:lnTo>
                    <a:pt x="60831" y="1264862"/>
                  </a:lnTo>
                  <a:lnTo>
                    <a:pt x="29172" y="1243517"/>
                  </a:lnTo>
                  <a:lnTo>
                    <a:pt x="7827" y="1211858"/>
                  </a:lnTo>
                  <a:lnTo>
                    <a:pt x="0" y="1173089"/>
                  </a:lnTo>
                  <a:lnTo>
                    <a:pt x="0" y="99600"/>
                  </a:lnTo>
                  <a:lnTo>
                    <a:pt x="7827" y="60831"/>
                  </a:lnTo>
                  <a:lnTo>
                    <a:pt x="29172" y="29172"/>
                  </a:lnTo>
                  <a:lnTo>
                    <a:pt x="60831" y="7827"/>
                  </a:lnTo>
                  <a:lnTo>
                    <a:pt x="99600" y="0"/>
                  </a:lnTo>
                  <a:close/>
                </a:path>
              </a:pathLst>
            </a:custGeom>
            <a:ln w="25399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4464" y="3649678"/>
            <a:ext cx="2447290" cy="8483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spc="-5" dirty="0">
                <a:latin typeface="Arial MT"/>
                <a:cs typeface="Arial MT"/>
              </a:rPr>
              <a:t>Establish </a:t>
            </a:r>
            <a:r>
              <a:rPr sz="1400" dirty="0">
                <a:latin typeface="Arial MT"/>
                <a:cs typeface="Arial MT"/>
              </a:rPr>
              <a:t>a security perimeter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accordance with unit </a:t>
            </a:r>
            <a:r>
              <a:rPr sz="1400" spc="-5" dirty="0">
                <a:latin typeface="Arial MT"/>
                <a:cs typeface="Arial MT"/>
              </a:rPr>
              <a:t>tactical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standard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operating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procedures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and/or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battle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drills.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54860" y="3917393"/>
            <a:ext cx="313690" cy="355600"/>
            <a:chOff x="1654860" y="3917393"/>
            <a:chExt cx="313690" cy="355600"/>
          </a:xfrm>
        </p:grpSpPr>
        <p:sp>
          <p:nvSpPr>
            <p:cNvPr id="13" name="object 13"/>
            <p:cNvSpPr/>
            <p:nvPr/>
          </p:nvSpPr>
          <p:spPr>
            <a:xfrm>
              <a:off x="1667560" y="3930093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288147" y="0"/>
                  </a:moveTo>
                  <a:lnTo>
                    <a:pt x="0" y="164852"/>
                  </a:lnTo>
                  <a:lnTo>
                    <a:pt x="288147" y="329704"/>
                  </a:lnTo>
                  <a:lnTo>
                    <a:pt x="28814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67560" y="3930093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0" y="164851"/>
                  </a:moveTo>
                  <a:lnTo>
                    <a:pt x="288147" y="0"/>
                  </a:lnTo>
                  <a:lnTo>
                    <a:pt x="288147" y="329703"/>
                  </a:lnTo>
                  <a:lnTo>
                    <a:pt x="0" y="164851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19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6047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2493" y="1726446"/>
            <a:ext cx="10311765" cy="3976370"/>
          </a:xfrm>
          <a:custGeom>
            <a:avLst/>
            <a:gdLst/>
            <a:ahLst/>
            <a:cxnLst/>
            <a:rect l="l" t="t" r="r" b="b"/>
            <a:pathLst>
              <a:path w="10311765" h="3976370">
                <a:moveTo>
                  <a:pt x="390712" y="1"/>
                </a:moveTo>
                <a:lnTo>
                  <a:pt x="441413" y="1"/>
                </a:lnTo>
                <a:lnTo>
                  <a:pt x="492113" y="1"/>
                </a:lnTo>
                <a:lnTo>
                  <a:pt x="542813" y="1"/>
                </a:lnTo>
                <a:lnTo>
                  <a:pt x="593514" y="1"/>
                </a:lnTo>
                <a:lnTo>
                  <a:pt x="644214" y="1"/>
                </a:lnTo>
                <a:lnTo>
                  <a:pt x="694914" y="1"/>
                </a:lnTo>
                <a:lnTo>
                  <a:pt x="745614" y="1"/>
                </a:lnTo>
                <a:lnTo>
                  <a:pt x="796315" y="1"/>
                </a:lnTo>
                <a:lnTo>
                  <a:pt x="847015" y="1"/>
                </a:lnTo>
                <a:lnTo>
                  <a:pt x="897715" y="1"/>
                </a:lnTo>
                <a:lnTo>
                  <a:pt x="948415" y="1"/>
                </a:lnTo>
                <a:lnTo>
                  <a:pt x="999116" y="1"/>
                </a:lnTo>
                <a:lnTo>
                  <a:pt x="1049816" y="1"/>
                </a:lnTo>
                <a:lnTo>
                  <a:pt x="1100516" y="1"/>
                </a:lnTo>
                <a:lnTo>
                  <a:pt x="1151217" y="1"/>
                </a:lnTo>
                <a:lnTo>
                  <a:pt x="1201917" y="1"/>
                </a:lnTo>
                <a:lnTo>
                  <a:pt x="1252617" y="1"/>
                </a:lnTo>
                <a:lnTo>
                  <a:pt x="1303317" y="1"/>
                </a:lnTo>
                <a:lnTo>
                  <a:pt x="1354018" y="1"/>
                </a:lnTo>
                <a:lnTo>
                  <a:pt x="1404718" y="1"/>
                </a:lnTo>
                <a:lnTo>
                  <a:pt x="1455418" y="1"/>
                </a:lnTo>
                <a:lnTo>
                  <a:pt x="1506118" y="1"/>
                </a:lnTo>
                <a:lnTo>
                  <a:pt x="1556819" y="1"/>
                </a:lnTo>
                <a:lnTo>
                  <a:pt x="1607519" y="1"/>
                </a:lnTo>
                <a:lnTo>
                  <a:pt x="1658219" y="1"/>
                </a:lnTo>
                <a:lnTo>
                  <a:pt x="1708920" y="1"/>
                </a:lnTo>
                <a:lnTo>
                  <a:pt x="1759620" y="1"/>
                </a:lnTo>
                <a:lnTo>
                  <a:pt x="1810320" y="1"/>
                </a:lnTo>
                <a:lnTo>
                  <a:pt x="1861020" y="1"/>
                </a:lnTo>
                <a:lnTo>
                  <a:pt x="1911721" y="1"/>
                </a:lnTo>
                <a:lnTo>
                  <a:pt x="1962421" y="1"/>
                </a:lnTo>
                <a:lnTo>
                  <a:pt x="2013121" y="1"/>
                </a:lnTo>
                <a:lnTo>
                  <a:pt x="2063821" y="1"/>
                </a:lnTo>
                <a:lnTo>
                  <a:pt x="2114522" y="1"/>
                </a:lnTo>
                <a:lnTo>
                  <a:pt x="2165222" y="1"/>
                </a:lnTo>
                <a:lnTo>
                  <a:pt x="2215922" y="1"/>
                </a:lnTo>
                <a:lnTo>
                  <a:pt x="2266622" y="1"/>
                </a:lnTo>
                <a:lnTo>
                  <a:pt x="2317323" y="1"/>
                </a:lnTo>
                <a:lnTo>
                  <a:pt x="2368023" y="1"/>
                </a:lnTo>
                <a:lnTo>
                  <a:pt x="2418723" y="1"/>
                </a:lnTo>
                <a:lnTo>
                  <a:pt x="2469424" y="1"/>
                </a:lnTo>
                <a:lnTo>
                  <a:pt x="2520124" y="1"/>
                </a:lnTo>
                <a:lnTo>
                  <a:pt x="2570824" y="1"/>
                </a:lnTo>
                <a:lnTo>
                  <a:pt x="2621524" y="1"/>
                </a:lnTo>
                <a:lnTo>
                  <a:pt x="2672225" y="1"/>
                </a:lnTo>
                <a:lnTo>
                  <a:pt x="2722925" y="1"/>
                </a:lnTo>
                <a:lnTo>
                  <a:pt x="2773625" y="1"/>
                </a:lnTo>
                <a:lnTo>
                  <a:pt x="2824325" y="1"/>
                </a:lnTo>
                <a:lnTo>
                  <a:pt x="2875026" y="1"/>
                </a:lnTo>
                <a:lnTo>
                  <a:pt x="2925726" y="1"/>
                </a:lnTo>
                <a:lnTo>
                  <a:pt x="2976426" y="1"/>
                </a:lnTo>
                <a:lnTo>
                  <a:pt x="3027126" y="1"/>
                </a:lnTo>
                <a:lnTo>
                  <a:pt x="3077827" y="1"/>
                </a:lnTo>
                <a:lnTo>
                  <a:pt x="3128527" y="1"/>
                </a:lnTo>
                <a:lnTo>
                  <a:pt x="3179227" y="1"/>
                </a:lnTo>
                <a:lnTo>
                  <a:pt x="3229927" y="1"/>
                </a:lnTo>
                <a:lnTo>
                  <a:pt x="3280628" y="1"/>
                </a:lnTo>
                <a:lnTo>
                  <a:pt x="3331328" y="1"/>
                </a:lnTo>
                <a:lnTo>
                  <a:pt x="3382028" y="1"/>
                </a:lnTo>
                <a:lnTo>
                  <a:pt x="3432728" y="1"/>
                </a:lnTo>
                <a:lnTo>
                  <a:pt x="3483429" y="1"/>
                </a:lnTo>
                <a:lnTo>
                  <a:pt x="3534129" y="1"/>
                </a:lnTo>
                <a:lnTo>
                  <a:pt x="3584829" y="1"/>
                </a:lnTo>
                <a:lnTo>
                  <a:pt x="3635529" y="1"/>
                </a:lnTo>
                <a:lnTo>
                  <a:pt x="3686230" y="1"/>
                </a:lnTo>
                <a:lnTo>
                  <a:pt x="3736930" y="1"/>
                </a:lnTo>
                <a:lnTo>
                  <a:pt x="3787630" y="1"/>
                </a:lnTo>
                <a:lnTo>
                  <a:pt x="3838331" y="1"/>
                </a:lnTo>
                <a:lnTo>
                  <a:pt x="3889031" y="1"/>
                </a:lnTo>
                <a:lnTo>
                  <a:pt x="3939731" y="1"/>
                </a:lnTo>
                <a:lnTo>
                  <a:pt x="3990431" y="1"/>
                </a:lnTo>
                <a:lnTo>
                  <a:pt x="4041132" y="1"/>
                </a:lnTo>
                <a:lnTo>
                  <a:pt x="4091832" y="1"/>
                </a:lnTo>
                <a:lnTo>
                  <a:pt x="4142532" y="1"/>
                </a:lnTo>
                <a:lnTo>
                  <a:pt x="4193232" y="1"/>
                </a:lnTo>
                <a:lnTo>
                  <a:pt x="4243933" y="1"/>
                </a:lnTo>
                <a:lnTo>
                  <a:pt x="4294633" y="1"/>
                </a:lnTo>
                <a:lnTo>
                  <a:pt x="4345333" y="1"/>
                </a:lnTo>
                <a:lnTo>
                  <a:pt x="4396033" y="0"/>
                </a:lnTo>
                <a:lnTo>
                  <a:pt x="4446734" y="0"/>
                </a:lnTo>
                <a:lnTo>
                  <a:pt x="4497434" y="0"/>
                </a:lnTo>
                <a:lnTo>
                  <a:pt x="4548134" y="0"/>
                </a:lnTo>
                <a:lnTo>
                  <a:pt x="4598834" y="0"/>
                </a:lnTo>
                <a:lnTo>
                  <a:pt x="4649535" y="0"/>
                </a:lnTo>
                <a:lnTo>
                  <a:pt x="4700235" y="0"/>
                </a:lnTo>
                <a:lnTo>
                  <a:pt x="4750935" y="0"/>
                </a:lnTo>
                <a:lnTo>
                  <a:pt x="4801635" y="0"/>
                </a:lnTo>
                <a:lnTo>
                  <a:pt x="4852336" y="0"/>
                </a:lnTo>
                <a:lnTo>
                  <a:pt x="4903036" y="0"/>
                </a:lnTo>
                <a:lnTo>
                  <a:pt x="4953736" y="0"/>
                </a:lnTo>
                <a:lnTo>
                  <a:pt x="5004436" y="0"/>
                </a:lnTo>
                <a:lnTo>
                  <a:pt x="5055137" y="0"/>
                </a:lnTo>
                <a:lnTo>
                  <a:pt x="5105837" y="0"/>
                </a:lnTo>
                <a:lnTo>
                  <a:pt x="5156537" y="0"/>
                </a:lnTo>
                <a:lnTo>
                  <a:pt x="5207237" y="0"/>
                </a:lnTo>
                <a:lnTo>
                  <a:pt x="5257938" y="0"/>
                </a:lnTo>
                <a:lnTo>
                  <a:pt x="5308638" y="0"/>
                </a:lnTo>
                <a:lnTo>
                  <a:pt x="5359338" y="0"/>
                </a:lnTo>
                <a:lnTo>
                  <a:pt x="5410038" y="0"/>
                </a:lnTo>
                <a:lnTo>
                  <a:pt x="5460739" y="0"/>
                </a:lnTo>
                <a:lnTo>
                  <a:pt x="5511439" y="0"/>
                </a:lnTo>
                <a:lnTo>
                  <a:pt x="5562139" y="0"/>
                </a:lnTo>
                <a:lnTo>
                  <a:pt x="5612839" y="0"/>
                </a:lnTo>
                <a:lnTo>
                  <a:pt x="5663540" y="0"/>
                </a:lnTo>
                <a:lnTo>
                  <a:pt x="5714240" y="0"/>
                </a:lnTo>
                <a:lnTo>
                  <a:pt x="5764940" y="0"/>
                </a:lnTo>
                <a:lnTo>
                  <a:pt x="5815641" y="0"/>
                </a:lnTo>
                <a:lnTo>
                  <a:pt x="5866341" y="0"/>
                </a:lnTo>
                <a:lnTo>
                  <a:pt x="5917041" y="0"/>
                </a:lnTo>
                <a:lnTo>
                  <a:pt x="5967741" y="0"/>
                </a:lnTo>
                <a:lnTo>
                  <a:pt x="6018442" y="0"/>
                </a:lnTo>
                <a:lnTo>
                  <a:pt x="6069142" y="0"/>
                </a:lnTo>
                <a:lnTo>
                  <a:pt x="6119842" y="0"/>
                </a:lnTo>
                <a:lnTo>
                  <a:pt x="6170542" y="0"/>
                </a:lnTo>
                <a:lnTo>
                  <a:pt x="6221243" y="0"/>
                </a:lnTo>
                <a:lnTo>
                  <a:pt x="6271943" y="0"/>
                </a:lnTo>
                <a:lnTo>
                  <a:pt x="6322643" y="0"/>
                </a:lnTo>
                <a:lnTo>
                  <a:pt x="6373343" y="0"/>
                </a:lnTo>
                <a:lnTo>
                  <a:pt x="6424044" y="0"/>
                </a:lnTo>
                <a:lnTo>
                  <a:pt x="6474744" y="0"/>
                </a:lnTo>
                <a:lnTo>
                  <a:pt x="6525444" y="0"/>
                </a:lnTo>
                <a:lnTo>
                  <a:pt x="6576144" y="0"/>
                </a:lnTo>
                <a:lnTo>
                  <a:pt x="6626845" y="0"/>
                </a:lnTo>
                <a:lnTo>
                  <a:pt x="6677545" y="0"/>
                </a:lnTo>
                <a:lnTo>
                  <a:pt x="6728245" y="0"/>
                </a:lnTo>
                <a:lnTo>
                  <a:pt x="6778945" y="0"/>
                </a:lnTo>
                <a:lnTo>
                  <a:pt x="6829646" y="0"/>
                </a:lnTo>
                <a:lnTo>
                  <a:pt x="6880346" y="0"/>
                </a:lnTo>
                <a:lnTo>
                  <a:pt x="6931046" y="0"/>
                </a:lnTo>
                <a:lnTo>
                  <a:pt x="6981746" y="0"/>
                </a:lnTo>
                <a:lnTo>
                  <a:pt x="7032447" y="0"/>
                </a:lnTo>
                <a:lnTo>
                  <a:pt x="7083147" y="0"/>
                </a:lnTo>
                <a:lnTo>
                  <a:pt x="7133847" y="0"/>
                </a:lnTo>
                <a:lnTo>
                  <a:pt x="7184548" y="0"/>
                </a:lnTo>
                <a:lnTo>
                  <a:pt x="7235248" y="0"/>
                </a:lnTo>
                <a:lnTo>
                  <a:pt x="7285948" y="0"/>
                </a:lnTo>
                <a:lnTo>
                  <a:pt x="7336648" y="0"/>
                </a:lnTo>
                <a:lnTo>
                  <a:pt x="7387349" y="0"/>
                </a:lnTo>
                <a:lnTo>
                  <a:pt x="7438049" y="0"/>
                </a:lnTo>
                <a:lnTo>
                  <a:pt x="7488749" y="0"/>
                </a:lnTo>
                <a:lnTo>
                  <a:pt x="7539449" y="0"/>
                </a:lnTo>
                <a:lnTo>
                  <a:pt x="7590150" y="0"/>
                </a:lnTo>
                <a:lnTo>
                  <a:pt x="7640850" y="0"/>
                </a:lnTo>
                <a:lnTo>
                  <a:pt x="7691550" y="0"/>
                </a:lnTo>
                <a:lnTo>
                  <a:pt x="7742250" y="0"/>
                </a:lnTo>
                <a:lnTo>
                  <a:pt x="7792951" y="0"/>
                </a:lnTo>
                <a:lnTo>
                  <a:pt x="7843651" y="0"/>
                </a:lnTo>
                <a:lnTo>
                  <a:pt x="7894351" y="0"/>
                </a:lnTo>
                <a:lnTo>
                  <a:pt x="7945052" y="0"/>
                </a:lnTo>
                <a:lnTo>
                  <a:pt x="7995752" y="0"/>
                </a:lnTo>
                <a:lnTo>
                  <a:pt x="8046452" y="0"/>
                </a:lnTo>
                <a:lnTo>
                  <a:pt x="8097152" y="0"/>
                </a:lnTo>
                <a:lnTo>
                  <a:pt x="8147853" y="0"/>
                </a:lnTo>
                <a:lnTo>
                  <a:pt x="8198553" y="0"/>
                </a:lnTo>
                <a:lnTo>
                  <a:pt x="8249253" y="0"/>
                </a:lnTo>
                <a:lnTo>
                  <a:pt x="8299953" y="0"/>
                </a:lnTo>
                <a:lnTo>
                  <a:pt x="8350654" y="0"/>
                </a:lnTo>
                <a:lnTo>
                  <a:pt x="8401354" y="0"/>
                </a:lnTo>
                <a:lnTo>
                  <a:pt x="8452054" y="0"/>
                </a:lnTo>
                <a:lnTo>
                  <a:pt x="8502755" y="0"/>
                </a:lnTo>
                <a:lnTo>
                  <a:pt x="8553455" y="0"/>
                </a:lnTo>
                <a:lnTo>
                  <a:pt x="8604155" y="0"/>
                </a:lnTo>
                <a:lnTo>
                  <a:pt x="8654855" y="0"/>
                </a:lnTo>
                <a:lnTo>
                  <a:pt x="8705556" y="0"/>
                </a:lnTo>
                <a:lnTo>
                  <a:pt x="8756256" y="0"/>
                </a:lnTo>
                <a:lnTo>
                  <a:pt x="8806956" y="0"/>
                </a:lnTo>
                <a:lnTo>
                  <a:pt x="8857656" y="0"/>
                </a:lnTo>
                <a:lnTo>
                  <a:pt x="8908357" y="0"/>
                </a:lnTo>
                <a:lnTo>
                  <a:pt x="8959057" y="0"/>
                </a:lnTo>
                <a:lnTo>
                  <a:pt x="9018291" y="2345"/>
                </a:lnTo>
                <a:lnTo>
                  <a:pt x="9075467" y="9204"/>
                </a:lnTo>
                <a:lnTo>
                  <a:pt x="9130188" y="20308"/>
                </a:lnTo>
                <a:lnTo>
                  <a:pt x="9182057" y="35391"/>
                </a:lnTo>
                <a:lnTo>
                  <a:pt x="9230677" y="54186"/>
                </a:lnTo>
                <a:lnTo>
                  <a:pt x="9275650" y="76426"/>
                </a:lnTo>
                <a:lnTo>
                  <a:pt x="9316579" y="101842"/>
                </a:lnTo>
                <a:lnTo>
                  <a:pt x="9353067" y="130169"/>
                </a:lnTo>
                <a:lnTo>
                  <a:pt x="9384716" y="161139"/>
                </a:lnTo>
                <a:lnTo>
                  <a:pt x="9411130" y="194484"/>
                </a:lnTo>
                <a:lnTo>
                  <a:pt x="9431910" y="229938"/>
                </a:lnTo>
                <a:lnTo>
                  <a:pt x="9446660" y="267234"/>
                </a:lnTo>
                <a:lnTo>
                  <a:pt x="10311321" y="1950918"/>
                </a:lnTo>
                <a:lnTo>
                  <a:pt x="9446660" y="3709066"/>
                </a:lnTo>
                <a:lnTo>
                  <a:pt x="9431910" y="3746362"/>
                </a:lnTo>
                <a:lnTo>
                  <a:pt x="9411130" y="3781816"/>
                </a:lnTo>
                <a:lnTo>
                  <a:pt x="9384716" y="3815162"/>
                </a:lnTo>
                <a:lnTo>
                  <a:pt x="9353067" y="3846132"/>
                </a:lnTo>
                <a:lnTo>
                  <a:pt x="9316579" y="3874458"/>
                </a:lnTo>
                <a:lnTo>
                  <a:pt x="9275650" y="3899875"/>
                </a:lnTo>
                <a:lnTo>
                  <a:pt x="9230677" y="3922114"/>
                </a:lnTo>
                <a:lnTo>
                  <a:pt x="9182057" y="3940909"/>
                </a:lnTo>
                <a:lnTo>
                  <a:pt x="9130188" y="3955992"/>
                </a:lnTo>
                <a:lnTo>
                  <a:pt x="9075467" y="3967097"/>
                </a:lnTo>
                <a:lnTo>
                  <a:pt x="9018291" y="3973955"/>
                </a:lnTo>
                <a:lnTo>
                  <a:pt x="8959057" y="3976301"/>
                </a:lnTo>
                <a:lnTo>
                  <a:pt x="458805" y="3976301"/>
                </a:lnTo>
                <a:lnTo>
                  <a:pt x="401328" y="3974049"/>
                </a:lnTo>
                <a:lnTo>
                  <a:pt x="346839" y="3967462"/>
                </a:lnTo>
                <a:lnTo>
                  <a:pt x="295540" y="3956789"/>
                </a:lnTo>
                <a:lnTo>
                  <a:pt x="247636" y="3942283"/>
                </a:lnTo>
                <a:lnTo>
                  <a:pt x="203330" y="3924194"/>
                </a:lnTo>
                <a:lnTo>
                  <a:pt x="162824" y="3902774"/>
                </a:lnTo>
                <a:lnTo>
                  <a:pt x="126322" y="3878273"/>
                </a:lnTo>
                <a:lnTo>
                  <a:pt x="94028" y="3850944"/>
                </a:lnTo>
                <a:lnTo>
                  <a:pt x="66144" y="3821036"/>
                </a:lnTo>
                <a:lnTo>
                  <a:pt x="42874" y="3788801"/>
                </a:lnTo>
                <a:lnTo>
                  <a:pt x="24421" y="3754491"/>
                </a:lnTo>
                <a:lnTo>
                  <a:pt x="10989" y="3718355"/>
                </a:lnTo>
                <a:lnTo>
                  <a:pt x="2781" y="3680647"/>
                </a:lnTo>
                <a:lnTo>
                  <a:pt x="0" y="3641615"/>
                </a:lnTo>
                <a:lnTo>
                  <a:pt x="0" y="317351"/>
                </a:lnTo>
                <a:lnTo>
                  <a:pt x="2075" y="275660"/>
                </a:lnTo>
                <a:lnTo>
                  <a:pt x="8382" y="236047"/>
                </a:lnTo>
                <a:lnTo>
                  <a:pt x="19036" y="198730"/>
                </a:lnTo>
                <a:lnTo>
                  <a:pt x="53863" y="131859"/>
                </a:lnTo>
                <a:lnTo>
                  <a:pt x="107500" y="76799"/>
                </a:lnTo>
                <a:lnTo>
                  <a:pt x="141668" y="54245"/>
                </a:lnTo>
                <a:lnTo>
                  <a:pt x="180891" y="35301"/>
                </a:lnTo>
                <a:lnTo>
                  <a:pt x="225290" y="20186"/>
                </a:lnTo>
                <a:lnTo>
                  <a:pt x="274981" y="9118"/>
                </a:lnTo>
                <a:lnTo>
                  <a:pt x="330082" y="2317"/>
                </a:lnTo>
                <a:lnTo>
                  <a:pt x="390712" y="1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62113" y="5105674"/>
            <a:ext cx="5922010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8661" y="1514079"/>
            <a:ext cx="2580005" cy="437515"/>
          </a:xfrm>
          <a:custGeom>
            <a:avLst/>
            <a:gdLst/>
            <a:ahLst/>
            <a:cxnLst/>
            <a:rect l="l" t="t" r="r" b="b"/>
            <a:pathLst>
              <a:path w="2580004" h="437514">
                <a:moveTo>
                  <a:pt x="2579485" y="0"/>
                </a:moveTo>
                <a:lnTo>
                  <a:pt x="0" y="0"/>
                </a:lnTo>
                <a:lnTo>
                  <a:pt x="0" y="437068"/>
                </a:lnTo>
                <a:lnTo>
                  <a:pt x="2579485" y="437068"/>
                </a:lnTo>
                <a:lnTo>
                  <a:pt x="2579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53765" y="1111528"/>
            <a:ext cx="82848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L="2759710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497579"/>
            <a:chOff x="2109158" y="1928324"/>
            <a:chExt cx="7052309" cy="3497579"/>
          </a:xfrm>
        </p:grpSpPr>
        <p:sp>
          <p:nvSpPr>
            <p:cNvPr id="17" name="object 17"/>
            <p:cNvSpPr/>
            <p:nvPr/>
          </p:nvSpPr>
          <p:spPr>
            <a:xfrm>
              <a:off x="7680660" y="5169498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5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22727" y="2514010"/>
            <a:ext cx="1933028" cy="29577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00870" y="1868370"/>
            <a:ext cx="5354320" cy="4629785"/>
            <a:chOff x="3300870" y="1868370"/>
            <a:chExt cx="53543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15" y="3728235"/>
              <a:ext cx="890094" cy="8900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13570" y="3276608"/>
              <a:ext cx="3000375" cy="1496695"/>
            </a:xfrm>
            <a:custGeom>
              <a:avLst/>
              <a:gdLst/>
              <a:ahLst/>
              <a:cxnLst/>
              <a:rect l="l" t="t" r="r" b="b"/>
              <a:pathLst>
                <a:path w="3000375" h="1496695">
                  <a:moveTo>
                    <a:pt x="2883140" y="0"/>
                  </a:moveTo>
                  <a:lnTo>
                    <a:pt x="117113" y="0"/>
                  </a:lnTo>
                  <a:lnTo>
                    <a:pt x="71527" y="9203"/>
                  </a:lnTo>
                  <a:lnTo>
                    <a:pt x="34301" y="34301"/>
                  </a:lnTo>
                  <a:lnTo>
                    <a:pt x="9203" y="71527"/>
                  </a:lnTo>
                  <a:lnTo>
                    <a:pt x="0" y="117113"/>
                  </a:lnTo>
                  <a:lnTo>
                    <a:pt x="0" y="1379354"/>
                  </a:lnTo>
                  <a:lnTo>
                    <a:pt x="9203" y="1424940"/>
                  </a:lnTo>
                  <a:lnTo>
                    <a:pt x="34301" y="1462166"/>
                  </a:lnTo>
                  <a:lnTo>
                    <a:pt x="71527" y="1487264"/>
                  </a:lnTo>
                  <a:lnTo>
                    <a:pt x="117113" y="1496467"/>
                  </a:lnTo>
                  <a:lnTo>
                    <a:pt x="2883140" y="1496467"/>
                  </a:lnTo>
                  <a:lnTo>
                    <a:pt x="2928725" y="1487264"/>
                  </a:lnTo>
                  <a:lnTo>
                    <a:pt x="2965951" y="1462166"/>
                  </a:lnTo>
                  <a:lnTo>
                    <a:pt x="2991049" y="1424940"/>
                  </a:lnTo>
                  <a:lnTo>
                    <a:pt x="3000253" y="1379354"/>
                  </a:lnTo>
                  <a:lnTo>
                    <a:pt x="3000253" y="117113"/>
                  </a:lnTo>
                  <a:lnTo>
                    <a:pt x="2991049" y="71527"/>
                  </a:lnTo>
                  <a:lnTo>
                    <a:pt x="2965951" y="34301"/>
                  </a:lnTo>
                  <a:lnTo>
                    <a:pt x="2928725" y="9203"/>
                  </a:lnTo>
                  <a:lnTo>
                    <a:pt x="288314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13570" y="3276608"/>
              <a:ext cx="3000375" cy="1496695"/>
            </a:xfrm>
            <a:custGeom>
              <a:avLst/>
              <a:gdLst/>
              <a:ahLst/>
              <a:cxnLst/>
              <a:rect l="l" t="t" r="r" b="b"/>
              <a:pathLst>
                <a:path w="3000375" h="1496695">
                  <a:moveTo>
                    <a:pt x="117113" y="0"/>
                  </a:moveTo>
                  <a:lnTo>
                    <a:pt x="2883140" y="0"/>
                  </a:lnTo>
                  <a:lnTo>
                    <a:pt x="2928725" y="9203"/>
                  </a:lnTo>
                  <a:lnTo>
                    <a:pt x="2965951" y="34301"/>
                  </a:lnTo>
                  <a:lnTo>
                    <a:pt x="2991049" y="71527"/>
                  </a:lnTo>
                  <a:lnTo>
                    <a:pt x="3000253" y="117113"/>
                  </a:lnTo>
                  <a:lnTo>
                    <a:pt x="3000253" y="1379354"/>
                  </a:lnTo>
                  <a:lnTo>
                    <a:pt x="2991049" y="1424940"/>
                  </a:lnTo>
                  <a:lnTo>
                    <a:pt x="2965951" y="1462166"/>
                  </a:lnTo>
                  <a:lnTo>
                    <a:pt x="2928725" y="1487264"/>
                  </a:lnTo>
                  <a:lnTo>
                    <a:pt x="2883140" y="1496467"/>
                  </a:lnTo>
                  <a:lnTo>
                    <a:pt x="117113" y="1496467"/>
                  </a:lnTo>
                  <a:lnTo>
                    <a:pt x="71527" y="1487264"/>
                  </a:lnTo>
                  <a:lnTo>
                    <a:pt x="34301" y="1462166"/>
                  </a:lnTo>
                  <a:lnTo>
                    <a:pt x="9203" y="1424940"/>
                  </a:lnTo>
                  <a:lnTo>
                    <a:pt x="0" y="1379354"/>
                  </a:lnTo>
                  <a:lnTo>
                    <a:pt x="0" y="117113"/>
                  </a:lnTo>
                  <a:lnTo>
                    <a:pt x="9203" y="71527"/>
                  </a:lnTo>
                  <a:lnTo>
                    <a:pt x="34301" y="34301"/>
                  </a:lnTo>
                  <a:lnTo>
                    <a:pt x="71527" y="9203"/>
                  </a:lnTo>
                  <a:lnTo>
                    <a:pt x="117113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99255" y="4074175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24354" y="3426950"/>
            <a:ext cx="530225" cy="608330"/>
            <a:chOff x="2124354" y="3426950"/>
            <a:chExt cx="530225" cy="60833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1265" y="3426950"/>
              <a:ext cx="115468" cy="11481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24354" y="3516350"/>
              <a:ext cx="461645" cy="518795"/>
            </a:xfrm>
            <a:custGeom>
              <a:avLst/>
              <a:gdLst/>
              <a:ahLst/>
              <a:cxnLst/>
              <a:rect l="l" t="t" r="r" b="b"/>
              <a:pathLst>
                <a:path w="461644" h="518795">
                  <a:moveTo>
                    <a:pt x="252374" y="123012"/>
                  </a:moveTo>
                  <a:lnTo>
                    <a:pt x="251968" y="123012"/>
                  </a:lnTo>
                  <a:lnTo>
                    <a:pt x="251968" y="122593"/>
                  </a:lnTo>
                  <a:lnTo>
                    <a:pt x="251548" y="122186"/>
                  </a:lnTo>
                  <a:lnTo>
                    <a:pt x="248246" y="118084"/>
                  </a:lnTo>
                  <a:lnTo>
                    <a:pt x="243306" y="109880"/>
                  </a:lnTo>
                  <a:lnTo>
                    <a:pt x="241287" y="107010"/>
                  </a:lnTo>
                  <a:lnTo>
                    <a:pt x="223761" y="71856"/>
                  </a:lnTo>
                  <a:lnTo>
                    <a:pt x="217741" y="51663"/>
                  </a:lnTo>
                  <a:lnTo>
                    <a:pt x="210312" y="45923"/>
                  </a:lnTo>
                  <a:lnTo>
                    <a:pt x="202069" y="45097"/>
                  </a:lnTo>
                  <a:lnTo>
                    <a:pt x="200825" y="44691"/>
                  </a:lnTo>
                  <a:lnTo>
                    <a:pt x="199174" y="44284"/>
                  </a:lnTo>
                  <a:lnTo>
                    <a:pt x="197942" y="44284"/>
                  </a:lnTo>
                  <a:lnTo>
                    <a:pt x="98145" y="34442"/>
                  </a:lnTo>
                  <a:lnTo>
                    <a:pt x="95250" y="34023"/>
                  </a:lnTo>
                  <a:lnTo>
                    <a:pt x="91960" y="34442"/>
                  </a:lnTo>
                  <a:lnTo>
                    <a:pt x="89065" y="35661"/>
                  </a:lnTo>
                  <a:lnTo>
                    <a:pt x="84950" y="36487"/>
                  </a:lnTo>
                  <a:lnTo>
                    <a:pt x="81229" y="38531"/>
                  </a:lnTo>
                  <a:lnTo>
                    <a:pt x="77939" y="41821"/>
                  </a:lnTo>
                  <a:lnTo>
                    <a:pt x="76695" y="43459"/>
                  </a:lnTo>
                  <a:lnTo>
                    <a:pt x="74637" y="45504"/>
                  </a:lnTo>
                  <a:lnTo>
                    <a:pt x="73812" y="46736"/>
                  </a:lnTo>
                  <a:lnTo>
                    <a:pt x="72580" y="47561"/>
                  </a:lnTo>
                  <a:lnTo>
                    <a:pt x="71755" y="48793"/>
                  </a:lnTo>
                  <a:lnTo>
                    <a:pt x="65151" y="55346"/>
                  </a:lnTo>
                  <a:lnTo>
                    <a:pt x="62268" y="58635"/>
                  </a:lnTo>
                  <a:lnTo>
                    <a:pt x="58559" y="61912"/>
                  </a:lnTo>
                  <a:lnTo>
                    <a:pt x="54838" y="65595"/>
                  </a:lnTo>
                  <a:lnTo>
                    <a:pt x="57785" y="59296"/>
                  </a:lnTo>
                  <a:lnTo>
                    <a:pt x="61023" y="52628"/>
                  </a:lnTo>
                  <a:lnTo>
                    <a:pt x="64630" y="45504"/>
                  </a:lnTo>
                  <a:lnTo>
                    <a:pt x="68453" y="38125"/>
                  </a:lnTo>
                  <a:lnTo>
                    <a:pt x="70510" y="30200"/>
                  </a:lnTo>
                  <a:lnTo>
                    <a:pt x="69430" y="22339"/>
                  </a:lnTo>
                  <a:lnTo>
                    <a:pt x="65493" y="15405"/>
                  </a:lnTo>
                  <a:lnTo>
                    <a:pt x="58966" y="10248"/>
                  </a:lnTo>
                  <a:lnTo>
                    <a:pt x="50990" y="8191"/>
                  </a:lnTo>
                  <a:lnTo>
                    <a:pt x="43141" y="9220"/>
                  </a:lnTo>
                  <a:lnTo>
                    <a:pt x="17411" y="48323"/>
                  </a:lnTo>
                  <a:lnTo>
                    <a:pt x="2057" y="88773"/>
                  </a:lnTo>
                  <a:lnTo>
                    <a:pt x="0" y="104140"/>
                  </a:lnTo>
                  <a:lnTo>
                    <a:pt x="63" y="108661"/>
                  </a:lnTo>
                  <a:lnTo>
                    <a:pt x="406" y="112344"/>
                  </a:lnTo>
                  <a:lnTo>
                    <a:pt x="4533" y="122186"/>
                  </a:lnTo>
                  <a:lnTo>
                    <a:pt x="9474" y="127520"/>
                  </a:lnTo>
                  <a:lnTo>
                    <a:pt x="15252" y="129971"/>
                  </a:lnTo>
                  <a:lnTo>
                    <a:pt x="18961" y="131622"/>
                  </a:lnTo>
                  <a:lnTo>
                    <a:pt x="22682" y="132029"/>
                  </a:lnTo>
                  <a:lnTo>
                    <a:pt x="28448" y="132029"/>
                  </a:lnTo>
                  <a:lnTo>
                    <a:pt x="35052" y="131622"/>
                  </a:lnTo>
                  <a:lnTo>
                    <a:pt x="44945" y="126695"/>
                  </a:lnTo>
                  <a:lnTo>
                    <a:pt x="46596" y="125463"/>
                  </a:lnTo>
                  <a:lnTo>
                    <a:pt x="48247" y="124650"/>
                  </a:lnTo>
                  <a:lnTo>
                    <a:pt x="51130" y="123012"/>
                  </a:lnTo>
                  <a:lnTo>
                    <a:pt x="53606" y="120954"/>
                  </a:lnTo>
                  <a:lnTo>
                    <a:pt x="56083" y="119316"/>
                  </a:lnTo>
                  <a:lnTo>
                    <a:pt x="58966" y="116852"/>
                  </a:lnTo>
                  <a:lnTo>
                    <a:pt x="62268" y="114401"/>
                  </a:lnTo>
                  <a:lnTo>
                    <a:pt x="65151" y="111937"/>
                  </a:lnTo>
                  <a:lnTo>
                    <a:pt x="67208" y="110299"/>
                  </a:lnTo>
                  <a:lnTo>
                    <a:pt x="68859" y="108661"/>
                  </a:lnTo>
                  <a:lnTo>
                    <a:pt x="70929" y="107010"/>
                  </a:lnTo>
                  <a:lnTo>
                    <a:pt x="63093" y="184518"/>
                  </a:lnTo>
                  <a:lnTo>
                    <a:pt x="63093" y="186156"/>
                  </a:lnTo>
                  <a:lnTo>
                    <a:pt x="56083" y="240284"/>
                  </a:lnTo>
                  <a:lnTo>
                    <a:pt x="25565" y="485076"/>
                  </a:lnTo>
                  <a:lnTo>
                    <a:pt x="26581" y="497801"/>
                  </a:lnTo>
                  <a:lnTo>
                    <a:pt x="32156" y="508749"/>
                  </a:lnTo>
                  <a:lnTo>
                    <a:pt x="41452" y="516788"/>
                  </a:lnTo>
                  <a:lnTo>
                    <a:pt x="46507" y="518439"/>
                  </a:lnTo>
                  <a:lnTo>
                    <a:pt x="68935" y="518439"/>
                  </a:lnTo>
                  <a:lnTo>
                    <a:pt x="77266" y="514235"/>
                  </a:lnTo>
                  <a:lnTo>
                    <a:pt x="85331" y="505117"/>
                  </a:lnTo>
                  <a:lnTo>
                    <a:pt x="89484" y="493268"/>
                  </a:lnTo>
                  <a:lnTo>
                    <a:pt x="118351" y="258724"/>
                  </a:lnTo>
                  <a:lnTo>
                    <a:pt x="119176" y="253403"/>
                  </a:lnTo>
                  <a:lnTo>
                    <a:pt x="138557" y="255447"/>
                  </a:lnTo>
                  <a:lnTo>
                    <a:pt x="138557" y="490397"/>
                  </a:lnTo>
                  <a:lnTo>
                    <a:pt x="141020" y="502843"/>
                  </a:lnTo>
                  <a:lnTo>
                    <a:pt x="147777" y="513003"/>
                  </a:lnTo>
                  <a:lnTo>
                    <a:pt x="155765" y="518439"/>
                  </a:lnTo>
                  <a:lnTo>
                    <a:pt x="184950" y="518439"/>
                  </a:lnTo>
                  <a:lnTo>
                    <a:pt x="193040" y="513003"/>
                  </a:lnTo>
                  <a:lnTo>
                    <a:pt x="199948" y="502843"/>
                  </a:lnTo>
                  <a:lnTo>
                    <a:pt x="202476" y="490397"/>
                  </a:lnTo>
                  <a:lnTo>
                    <a:pt x="202476" y="253403"/>
                  </a:lnTo>
                  <a:lnTo>
                    <a:pt x="202476" y="201739"/>
                  </a:lnTo>
                  <a:lnTo>
                    <a:pt x="209080" y="133667"/>
                  </a:lnTo>
                  <a:lnTo>
                    <a:pt x="210718" y="136131"/>
                  </a:lnTo>
                  <a:lnTo>
                    <a:pt x="211963" y="138176"/>
                  </a:lnTo>
                  <a:lnTo>
                    <a:pt x="213614" y="140639"/>
                  </a:lnTo>
                  <a:lnTo>
                    <a:pt x="216916" y="144741"/>
                  </a:lnTo>
                  <a:lnTo>
                    <a:pt x="218147" y="146786"/>
                  </a:lnTo>
                  <a:lnTo>
                    <a:pt x="223951" y="154165"/>
                  </a:lnTo>
                  <a:lnTo>
                    <a:pt x="230263" y="161505"/>
                  </a:lnTo>
                  <a:lnTo>
                    <a:pt x="237109" y="168757"/>
                  </a:lnTo>
                  <a:lnTo>
                    <a:pt x="244538" y="175907"/>
                  </a:lnTo>
                  <a:lnTo>
                    <a:pt x="250799" y="133667"/>
                  </a:lnTo>
                  <a:lnTo>
                    <a:pt x="252374" y="123012"/>
                  </a:lnTo>
                  <a:close/>
                </a:path>
                <a:path w="461644" h="518795">
                  <a:moveTo>
                    <a:pt x="461048" y="180822"/>
                  </a:moveTo>
                  <a:lnTo>
                    <a:pt x="458076" y="153911"/>
                  </a:lnTo>
                  <a:lnTo>
                    <a:pt x="450316" y="131000"/>
                  </a:lnTo>
                  <a:lnTo>
                    <a:pt x="446671" y="124650"/>
                  </a:lnTo>
                  <a:lnTo>
                    <a:pt x="439470" y="112090"/>
                  </a:lnTo>
                  <a:lnTo>
                    <a:pt x="427228" y="97167"/>
                  </a:lnTo>
                  <a:lnTo>
                    <a:pt x="425450" y="95529"/>
                  </a:lnTo>
                  <a:lnTo>
                    <a:pt x="416687" y="87452"/>
                  </a:lnTo>
                  <a:lnTo>
                    <a:pt x="392582" y="71755"/>
                  </a:lnTo>
                  <a:lnTo>
                    <a:pt x="391756" y="71335"/>
                  </a:lnTo>
                  <a:lnTo>
                    <a:pt x="359549" y="93167"/>
                  </a:lnTo>
                  <a:lnTo>
                    <a:pt x="347230" y="95529"/>
                  </a:lnTo>
                  <a:lnTo>
                    <a:pt x="337324" y="95529"/>
                  </a:lnTo>
                  <a:lnTo>
                    <a:pt x="298094" y="78409"/>
                  </a:lnTo>
                  <a:lnTo>
                    <a:pt x="279590" y="45504"/>
                  </a:lnTo>
                  <a:lnTo>
                    <a:pt x="274320" y="41744"/>
                  </a:lnTo>
                  <a:lnTo>
                    <a:pt x="268351" y="37871"/>
                  </a:lnTo>
                  <a:lnTo>
                    <a:pt x="261620" y="33921"/>
                  </a:lnTo>
                  <a:lnTo>
                    <a:pt x="255587" y="30746"/>
                  </a:lnTo>
                  <a:lnTo>
                    <a:pt x="254025" y="29921"/>
                  </a:lnTo>
                  <a:lnTo>
                    <a:pt x="243065" y="24422"/>
                  </a:lnTo>
                  <a:lnTo>
                    <a:pt x="230670" y="19113"/>
                  </a:lnTo>
                  <a:lnTo>
                    <a:pt x="216966" y="14185"/>
                  </a:lnTo>
                  <a:lnTo>
                    <a:pt x="202069" y="9829"/>
                  </a:lnTo>
                  <a:lnTo>
                    <a:pt x="193738" y="17424"/>
                  </a:lnTo>
                  <a:lnTo>
                    <a:pt x="184327" y="23469"/>
                  </a:lnTo>
                  <a:lnTo>
                    <a:pt x="173990" y="27825"/>
                  </a:lnTo>
                  <a:lnTo>
                    <a:pt x="162890" y="30340"/>
                  </a:lnTo>
                  <a:lnTo>
                    <a:pt x="160007" y="30746"/>
                  </a:lnTo>
                  <a:lnTo>
                    <a:pt x="154635" y="30746"/>
                  </a:lnTo>
                  <a:lnTo>
                    <a:pt x="110159" y="12585"/>
                  </a:lnTo>
                  <a:lnTo>
                    <a:pt x="100203" y="0"/>
                  </a:lnTo>
                  <a:lnTo>
                    <a:pt x="91465" y="444"/>
                  </a:lnTo>
                  <a:lnTo>
                    <a:pt x="82575" y="1168"/>
                  </a:lnTo>
                  <a:lnTo>
                    <a:pt x="73533" y="2133"/>
                  </a:lnTo>
                  <a:lnTo>
                    <a:pt x="64325" y="3276"/>
                  </a:lnTo>
                  <a:lnTo>
                    <a:pt x="62268" y="3276"/>
                  </a:lnTo>
                  <a:lnTo>
                    <a:pt x="60617" y="3683"/>
                  </a:lnTo>
                  <a:lnTo>
                    <a:pt x="58966" y="4508"/>
                  </a:lnTo>
                  <a:lnTo>
                    <a:pt x="61442" y="5740"/>
                  </a:lnTo>
                  <a:lnTo>
                    <a:pt x="67627" y="8610"/>
                  </a:lnTo>
                  <a:lnTo>
                    <a:pt x="72161" y="13931"/>
                  </a:lnTo>
                  <a:lnTo>
                    <a:pt x="74218" y="20497"/>
                  </a:lnTo>
                  <a:lnTo>
                    <a:pt x="76695" y="27051"/>
                  </a:lnTo>
                  <a:lnTo>
                    <a:pt x="75869" y="34023"/>
                  </a:lnTo>
                  <a:lnTo>
                    <a:pt x="72986" y="40182"/>
                  </a:lnTo>
                  <a:lnTo>
                    <a:pt x="72161" y="41402"/>
                  </a:lnTo>
                  <a:lnTo>
                    <a:pt x="71335" y="43865"/>
                  </a:lnTo>
                  <a:lnTo>
                    <a:pt x="71755" y="43865"/>
                  </a:lnTo>
                  <a:lnTo>
                    <a:pt x="72580" y="43459"/>
                  </a:lnTo>
                  <a:lnTo>
                    <a:pt x="73406" y="43459"/>
                  </a:lnTo>
                  <a:lnTo>
                    <a:pt x="77292" y="37579"/>
                  </a:lnTo>
                  <a:lnTo>
                    <a:pt x="82575" y="33058"/>
                  </a:lnTo>
                  <a:lnTo>
                    <a:pt x="88938" y="30137"/>
                  </a:lnTo>
                  <a:lnTo>
                    <a:pt x="96075" y="29108"/>
                  </a:lnTo>
                  <a:lnTo>
                    <a:pt x="98971" y="29108"/>
                  </a:lnTo>
                  <a:lnTo>
                    <a:pt x="198348" y="38950"/>
                  </a:lnTo>
                  <a:lnTo>
                    <a:pt x="199999" y="38950"/>
                  </a:lnTo>
                  <a:lnTo>
                    <a:pt x="201650" y="39357"/>
                  </a:lnTo>
                  <a:lnTo>
                    <a:pt x="202895" y="39763"/>
                  </a:lnTo>
                  <a:lnTo>
                    <a:pt x="210489" y="41859"/>
                  </a:lnTo>
                  <a:lnTo>
                    <a:pt x="216966" y="46024"/>
                  </a:lnTo>
                  <a:lnTo>
                    <a:pt x="221970" y="51879"/>
                  </a:lnTo>
                  <a:lnTo>
                    <a:pt x="225158" y="59042"/>
                  </a:lnTo>
                  <a:lnTo>
                    <a:pt x="225158" y="60274"/>
                  </a:lnTo>
                  <a:lnTo>
                    <a:pt x="225983" y="61912"/>
                  </a:lnTo>
                  <a:lnTo>
                    <a:pt x="228041" y="62725"/>
                  </a:lnTo>
                  <a:lnTo>
                    <a:pt x="230517" y="63957"/>
                  </a:lnTo>
                  <a:lnTo>
                    <a:pt x="232575" y="65189"/>
                  </a:lnTo>
                  <a:lnTo>
                    <a:pt x="242862" y="70751"/>
                  </a:lnTo>
                  <a:lnTo>
                    <a:pt x="251396" y="76111"/>
                  </a:lnTo>
                  <a:lnTo>
                    <a:pt x="258152" y="80937"/>
                  </a:lnTo>
                  <a:lnTo>
                    <a:pt x="263093" y="84874"/>
                  </a:lnTo>
                  <a:lnTo>
                    <a:pt x="261035" y="99225"/>
                  </a:lnTo>
                  <a:lnTo>
                    <a:pt x="241236" y="232486"/>
                  </a:lnTo>
                  <a:lnTo>
                    <a:pt x="234302" y="255930"/>
                  </a:lnTo>
                  <a:lnTo>
                    <a:pt x="226288" y="294817"/>
                  </a:lnTo>
                  <a:lnTo>
                    <a:pt x="219671" y="349999"/>
                  </a:lnTo>
                  <a:lnTo>
                    <a:pt x="216916" y="422338"/>
                  </a:lnTo>
                  <a:lnTo>
                    <a:pt x="217055" y="437400"/>
                  </a:lnTo>
                  <a:lnTo>
                    <a:pt x="218973" y="489991"/>
                  </a:lnTo>
                  <a:lnTo>
                    <a:pt x="241668" y="518439"/>
                  </a:lnTo>
                  <a:lnTo>
                    <a:pt x="260718" y="518439"/>
                  </a:lnTo>
                  <a:lnTo>
                    <a:pt x="265798" y="517156"/>
                  </a:lnTo>
                  <a:lnTo>
                    <a:pt x="275729" y="509625"/>
                  </a:lnTo>
                  <a:lnTo>
                    <a:pt x="282016" y="498944"/>
                  </a:lnTo>
                  <a:lnTo>
                    <a:pt x="283718" y="486308"/>
                  </a:lnTo>
                  <a:lnTo>
                    <a:pt x="282943" y="469392"/>
                  </a:lnTo>
                  <a:lnTo>
                    <a:pt x="282422" y="453085"/>
                  </a:lnTo>
                  <a:lnTo>
                    <a:pt x="282155" y="437400"/>
                  </a:lnTo>
                  <a:lnTo>
                    <a:pt x="282067" y="422338"/>
                  </a:lnTo>
                  <a:lnTo>
                    <a:pt x="283451" y="371995"/>
                  </a:lnTo>
                  <a:lnTo>
                    <a:pt x="286969" y="330796"/>
                  </a:lnTo>
                  <a:lnTo>
                    <a:pt x="291680" y="298145"/>
                  </a:lnTo>
                  <a:lnTo>
                    <a:pt x="296506" y="274307"/>
                  </a:lnTo>
                  <a:lnTo>
                    <a:pt x="302691" y="275539"/>
                  </a:lnTo>
                  <a:lnTo>
                    <a:pt x="303517" y="276771"/>
                  </a:lnTo>
                  <a:lnTo>
                    <a:pt x="303923" y="278409"/>
                  </a:lnTo>
                  <a:lnTo>
                    <a:pt x="304342" y="280466"/>
                  </a:lnTo>
                  <a:lnTo>
                    <a:pt x="306641" y="288442"/>
                  </a:lnTo>
                  <a:lnTo>
                    <a:pt x="320167" y="351599"/>
                  </a:lnTo>
                  <a:lnTo>
                    <a:pt x="328561" y="423316"/>
                  </a:lnTo>
                  <a:lnTo>
                    <a:pt x="329907" y="464159"/>
                  </a:lnTo>
                  <a:lnTo>
                    <a:pt x="329907" y="472363"/>
                  </a:lnTo>
                  <a:lnTo>
                    <a:pt x="329082" y="488759"/>
                  </a:lnTo>
                  <a:lnTo>
                    <a:pt x="331254" y="501332"/>
                  </a:lnTo>
                  <a:lnTo>
                    <a:pt x="337794" y="511822"/>
                  </a:lnTo>
                  <a:lnTo>
                    <a:pt x="346900" y="518439"/>
                  </a:lnTo>
                  <a:lnTo>
                    <a:pt x="375729" y="518439"/>
                  </a:lnTo>
                  <a:lnTo>
                    <a:pt x="394131" y="484454"/>
                  </a:lnTo>
                  <a:lnTo>
                    <a:pt x="394652" y="464159"/>
                  </a:lnTo>
                  <a:lnTo>
                    <a:pt x="394284" y="442950"/>
                  </a:lnTo>
                  <a:lnTo>
                    <a:pt x="393306" y="422338"/>
                  </a:lnTo>
                  <a:lnTo>
                    <a:pt x="391858" y="402526"/>
                  </a:lnTo>
                  <a:lnTo>
                    <a:pt x="390118" y="383387"/>
                  </a:lnTo>
                  <a:lnTo>
                    <a:pt x="360426" y="373545"/>
                  </a:lnTo>
                  <a:lnTo>
                    <a:pt x="386816" y="359600"/>
                  </a:lnTo>
                  <a:lnTo>
                    <a:pt x="375272" y="296252"/>
                  </a:lnTo>
                  <a:lnTo>
                    <a:pt x="364959" y="256273"/>
                  </a:lnTo>
                  <a:lnTo>
                    <a:pt x="392582" y="139001"/>
                  </a:lnTo>
                  <a:lnTo>
                    <a:pt x="396303" y="124650"/>
                  </a:lnTo>
                  <a:lnTo>
                    <a:pt x="397535" y="125882"/>
                  </a:lnTo>
                  <a:lnTo>
                    <a:pt x="405650" y="135788"/>
                  </a:lnTo>
                  <a:lnTo>
                    <a:pt x="412635" y="147967"/>
                  </a:lnTo>
                  <a:lnTo>
                    <a:pt x="417537" y="162839"/>
                  </a:lnTo>
                  <a:lnTo>
                    <a:pt x="419392" y="180822"/>
                  </a:lnTo>
                  <a:lnTo>
                    <a:pt x="418109" y="196761"/>
                  </a:lnTo>
                  <a:lnTo>
                    <a:pt x="413778" y="215163"/>
                  </a:lnTo>
                  <a:lnTo>
                    <a:pt x="405650" y="236181"/>
                  </a:lnTo>
                  <a:lnTo>
                    <a:pt x="393001" y="259956"/>
                  </a:lnTo>
                  <a:lnTo>
                    <a:pt x="390334" y="267728"/>
                  </a:lnTo>
                  <a:lnTo>
                    <a:pt x="407428" y="291122"/>
                  </a:lnTo>
                  <a:lnTo>
                    <a:pt x="417741" y="291122"/>
                  </a:lnTo>
                  <a:lnTo>
                    <a:pt x="443471" y="253187"/>
                  </a:lnTo>
                  <a:lnTo>
                    <a:pt x="459206" y="203200"/>
                  </a:lnTo>
                  <a:lnTo>
                    <a:pt x="461048" y="18082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08077" y="3490916"/>
              <a:ext cx="116292" cy="1156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0866" y="3810339"/>
              <a:ext cx="113546" cy="13203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35871" y="3472815"/>
            <a:ext cx="2299335" cy="1051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latin typeface="Arial MT"/>
                <a:cs typeface="Arial MT"/>
              </a:rPr>
              <a:t>Casualty movement will be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provided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by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unit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personnel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accordance with unit </a:t>
            </a:r>
            <a:r>
              <a:rPr sz="1400" spc="-5" dirty="0">
                <a:latin typeface="Arial MT"/>
                <a:cs typeface="Arial MT"/>
              </a:rPr>
              <a:t>tactical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operating procedures and/or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battle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drills.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31138" y="3847290"/>
            <a:ext cx="313690" cy="355600"/>
            <a:chOff x="3031138" y="3847290"/>
            <a:chExt cx="313690" cy="355600"/>
          </a:xfrm>
        </p:grpSpPr>
        <p:sp>
          <p:nvSpPr>
            <p:cNvPr id="19" name="object 19"/>
            <p:cNvSpPr/>
            <p:nvPr/>
          </p:nvSpPr>
          <p:spPr>
            <a:xfrm>
              <a:off x="3043838" y="3859991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288147" y="0"/>
                  </a:moveTo>
                  <a:lnTo>
                    <a:pt x="0" y="164852"/>
                  </a:lnTo>
                  <a:lnTo>
                    <a:pt x="288147" y="329703"/>
                  </a:lnTo>
                  <a:lnTo>
                    <a:pt x="28814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43838" y="3859990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0" y="164851"/>
                  </a:moveTo>
                  <a:lnTo>
                    <a:pt x="288148" y="0"/>
                  </a:lnTo>
                  <a:lnTo>
                    <a:pt x="288148" y="329703"/>
                  </a:lnTo>
                  <a:lnTo>
                    <a:pt x="0" y="164851"/>
                  </a:lnTo>
                  <a:close/>
                </a:path>
              </a:pathLst>
            </a:custGeom>
            <a:ln w="25399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20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77797"/>
            <a:ext cx="5722620" cy="4629785"/>
            <a:chOff x="2933030" y="1877797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77797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347502" y="3690232"/>
            <a:ext cx="2456180" cy="1074420"/>
            <a:chOff x="4347502" y="3690232"/>
            <a:chExt cx="2456180" cy="107442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3114" y="3728235"/>
              <a:ext cx="890094" cy="8900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60202" y="3702932"/>
              <a:ext cx="2341880" cy="1049020"/>
            </a:xfrm>
            <a:custGeom>
              <a:avLst/>
              <a:gdLst/>
              <a:ahLst/>
              <a:cxnLst/>
              <a:rect l="l" t="t" r="r" b="b"/>
              <a:pathLst>
                <a:path w="2341879" h="1049020">
                  <a:moveTo>
                    <a:pt x="2259587" y="0"/>
                  </a:moveTo>
                  <a:lnTo>
                    <a:pt x="82087" y="0"/>
                  </a:lnTo>
                  <a:lnTo>
                    <a:pt x="50135" y="6450"/>
                  </a:lnTo>
                  <a:lnTo>
                    <a:pt x="24043" y="24043"/>
                  </a:lnTo>
                  <a:lnTo>
                    <a:pt x="6450" y="50135"/>
                  </a:lnTo>
                  <a:lnTo>
                    <a:pt x="0" y="82087"/>
                  </a:lnTo>
                  <a:lnTo>
                    <a:pt x="0" y="966824"/>
                  </a:lnTo>
                  <a:lnTo>
                    <a:pt x="6450" y="998776"/>
                  </a:lnTo>
                  <a:lnTo>
                    <a:pt x="24043" y="1024869"/>
                  </a:lnTo>
                  <a:lnTo>
                    <a:pt x="50135" y="1042461"/>
                  </a:lnTo>
                  <a:lnTo>
                    <a:pt x="82087" y="1048912"/>
                  </a:lnTo>
                  <a:lnTo>
                    <a:pt x="2259587" y="1048912"/>
                  </a:lnTo>
                  <a:lnTo>
                    <a:pt x="2291540" y="1042461"/>
                  </a:lnTo>
                  <a:lnTo>
                    <a:pt x="2317632" y="1024869"/>
                  </a:lnTo>
                  <a:lnTo>
                    <a:pt x="2335224" y="998776"/>
                  </a:lnTo>
                  <a:lnTo>
                    <a:pt x="2341675" y="966824"/>
                  </a:lnTo>
                  <a:lnTo>
                    <a:pt x="2341675" y="82087"/>
                  </a:lnTo>
                  <a:lnTo>
                    <a:pt x="2335224" y="50135"/>
                  </a:lnTo>
                  <a:lnTo>
                    <a:pt x="2317632" y="24043"/>
                  </a:lnTo>
                  <a:lnTo>
                    <a:pt x="2291540" y="6450"/>
                  </a:lnTo>
                  <a:lnTo>
                    <a:pt x="225958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60202" y="3702932"/>
              <a:ext cx="2341880" cy="1049020"/>
            </a:xfrm>
            <a:custGeom>
              <a:avLst/>
              <a:gdLst/>
              <a:ahLst/>
              <a:cxnLst/>
              <a:rect l="l" t="t" r="r" b="b"/>
              <a:pathLst>
                <a:path w="2341879" h="1049020">
                  <a:moveTo>
                    <a:pt x="82087" y="0"/>
                  </a:moveTo>
                  <a:lnTo>
                    <a:pt x="2259587" y="0"/>
                  </a:lnTo>
                  <a:lnTo>
                    <a:pt x="2291540" y="6450"/>
                  </a:lnTo>
                  <a:lnTo>
                    <a:pt x="2317632" y="24042"/>
                  </a:lnTo>
                  <a:lnTo>
                    <a:pt x="2335224" y="50135"/>
                  </a:lnTo>
                  <a:lnTo>
                    <a:pt x="2341675" y="82087"/>
                  </a:lnTo>
                  <a:lnTo>
                    <a:pt x="2341675" y="966824"/>
                  </a:lnTo>
                  <a:lnTo>
                    <a:pt x="2335224" y="998776"/>
                  </a:lnTo>
                  <a:lnTo>
                    <a:pt x="2317632" y="1024869"/>
                  </a:lnTo>
                  <a:lnTo>
                    <a:pt x="2291540" y="1042461"/>
                  </a:lnTo>
                  <a:lnTo>
                    <a:pt x="2259587" y="1048912"/>
                  </a:lnTo>
                  <a:lnTo>
                    <a:pt x="82087" y="1048912"/>
                  </a:lnTo>
                  <a:lnTo>
                    <a:pt x="50135" y="1042461"/>
                  </a:lnTo>
                  <a:lnTo>
                    <a:pt x="24042" y="1024869"/>
                  </a:lnTo>
                  <a:lnTo>
                    <a:pt x="6450" y="998776"/>
                  </a:lnTo>
                  <a:lnTo>
                    <a:pt x="0" y="966824"/>
                  </a:lnTo>
                  <a:lnTo>
                    <a:pt x="0" y="82087"/>
                  </a:lnTo>
                  <a:lnTo>
                    <a:pt x="6450" y="50135"/>
                  </a:lnTo>
                  <a:lnTo>
                    <a:pt x="24042" y="24042"/>
                  </a:lnTo>
                  <a:lnTo>
                    <a:pt x="50135" y="6450"/>
                  </a:lnTo>
                  <a:lnTo>
                    <a:pt x="82087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72245" y="3888881"/>
            <a:ext cx="1656714" cy="8483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spc="-5" dirty="0">
                <a:latin typeface="Arial MT"/>
                <a:cs typeface="Arial MT"/>
              </a:rPr>
              <a:t>Triage/chokepoint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will be unit </a:t>
            </a:r>
            <a:r>
              <a:rPr sz="1400" dirty="0">
                <a:latin typeface="Arial MT"/>
                <a:cs typeface="Arial MT"/>
              </a:rPr>
              <a:t> leadership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categorizing</a:t>
            </a:r>
            <a:r>
              <a:rPr sz="1400" spc="-10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patients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353487" y="3425346"/>
            <a:ext cx="355600" cy="313690"/>
            <a:chOff x="5353487" y="3425346"/>
            <a:chExt cx="355600" cy="313690"/>
          </a:xfrm>
        </p:grpSpPr>
        <p:sp>
          <p:nvSpPr>
            <p:cNvPr id="17" name="object 17"/>
            <p:cNvSpPr/>
            <p:nvPr/>
          </p:nvSpPr>
          <p:spPr>
            <a:xfrm>
              <a:off x="5366188" y="3438046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0" y="288147"/>
                  </a:lnTo>
                  <a:lnTo>
                    <a:pt x="329704" y="288147"/>
                  </a:lnTo>
                  <a:lnTo>
                    <a:pt x="16485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66187" y="3438046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329704" y="288148"/>
                  </a:lnTo>
                  <a:lnTo>
                    <a:pt x="0" y="288148"/>
                  </a:lnTo>
                  <a:lnTo>
                    <a:pt x="164852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21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93467" y="3456900"/>
            <a:ext cx="3126105" cy="1482725"/>
            <a:chOff x="4793467" y="3456900"/>
            <a:chExt cx="3126105" cy="148272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3114" y="3728235"/>
              <a:ext cx="890094" cy="8900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93467" y="3456900"/>
              <a:ext cx="3125896" cy="14826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56967" y="3482300"/>
              <a:ext cx="2999105" cy="1355725"/>
            </a:xfrm>
            <a:custGeom>
              <a:avLst/>
              <a:gdLst/>
              <a:ahLst/>
              <a:cxnLst/>
              <a:rect l="l" t="t" r="r" b="b"/>
              <a:pathLst>
                <a:path w="2999104" h="1355725">
                  <a:moveTo>
                    <a:pt x="2852460" y="0"/>
                  </a:moveTo>
                  <a:lnTo>
                    <a:pt x="146436" y="0"/>
                  </a:lnTo>
                  <a:lnTo>
                    <a:pt x="100150" y="7465"/>
                  </a:lnTo>
                  <a:lnTo>
                    <a:pt x="59952" y="28253"/>
                  </a:lnTo>
                  <a:lnTo>
                    <a:pt x="28253" y="59953"/>
                  </a:lnTo>
                  <a:lnTo>
                    <a:pt x="7465" y="100151"/>
                  </a:lnTo>
                  <a:lnTo>
                    <a:pt x="0" y="146436"/>
                  </a:lnTo>
                  <a:lnTo>
                    <a:pt x="0" y="1209203"/>
                  </a:lnTo>
                  <a:lnTo>
                    <a:pt x="7465" y="1255489"/>
                  </a:lnTo>
                  <a:lnTo>
                    <a:pt x="28253" y="1295687"/>
                  </a:lnTo>
                  <a:lnTo>
                    <a:pt x="59952" y="1327386"/>
                  </a:lnTo>
                  <a:lnTo>
                    <a:pt x="100150" y="1348174"/>
                  </a:lnTo>
                  <a:lnTo>
                    <a:pt x="146436" y="1355639"/>
                  </a:lnTo>
                  <a:lnTo>
                    <a:pt x="2852460" y="1355639"/>
                  </a:lnTo>
                  <a:lnTo>
                    <a:pt x="2898745" y="1348174"/>
                  </a:lnTo>
                  <a:lnTo>
                    <a:pt x="2938943" y="1327386"/>
                  </a:lnTo>
                  <a:lnTo>
                    <a:pt x="2970642" y="1295687"/>
                  </a:lnTo>
                  <a:lnTo>
                    <a:pt x="2991431" y="1255489"/>
                  </a:lnTo>
                  <a:lnTo>
                    <a:pt x="2998896" y="1209203"/>
                  </a:lnTo>
                  <a:lnTo>
                    <a:pt x="2998896" y="146436"/>
                  </a:lnTo>
                  <a:lnTo>
                    <a:pt x="2991431" y="100151"/>
                  </a:lnTo>
                  <a:lnTo>
                    <a:pt x="2970642" y="59953"/>
                  </a:lnTo>
                  <a:lnTo>
                    <a:pt x="2938943" y="28253"/>
                  </a:lnTo>
                  <a:lnTo>
                    <a:pt x="2898745" y="7465"/>
                  </a:lnTo>
                  <a:lnTo>
                    <a:pt x="285246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56967" y="3482300"/>
              <a:ext cx="2999105" cy="1355725"/>
            </a:xfrm>
            <a:custGeom>
              <a:avLst/>
              <a:gdLst/>
              <a:ahLst/>
              <a:cxnLst/>
              <a:rect l="l" t="t" r="r" b="b"/>
              <a:pathLst>
                <a:path w="2999104" h="1355725">
                  <a:moveTo>
                    <a:pt x="146436" y="0"/>
                  </a:moveTo>
                  <a:lnTo>
                    <a:pt x="2852460" y="0"/>
                  </a:lnTo>
                  <a:lnTo>
                    <a:pt x="2898745" y="7465"/>
                  </a:lnTo>
                  <a:lnTo>
                    <a:pt x="2938944" y="28253"/>
                  </a:lnTo>
                  <a:lnTo>
                    <a:pt x="2970643" y="59952"/>
                  </a:lnTo>
                  <a:lnTo>
                    <a:pt x="2991431" y="100151"/>
                  </a:lnTo>
                  <a:lnTo>
                    <a:pt x="2998896" y="146436"/>
                  </a:lnTo>
                  <a:lnTo>
                    <a:pt x="2998896" y="1209203"/>
                  </a:lnTo>
                  <a:lnTo>
                    <a:pt x="2991431" y="1255489"/>
                  </a:lnTo>
                  <a:lnTo>
                    <a:pt x="2970643" y="1295687"/>
                  </a:lnTo>
                  <a:lnTo>
                    <a:pt x="2938944" y="1327386"/>
                  </a:lnTo>
                  <a:lnTo>
                    <a:pt x="2898745" y="1348174"/>
                  </a:lnTo>
                  <a:lnTo>
                    <a:pt x="2852460" y="1355639"/>
                  </a:lnTo>
                  <a:lnTo>
                    <a:pt x="146436" y="1355639"/>
                  </a:lnTo>
                  <a:lnTo>
                    <a:pt x="100151" y="1348174"/>
                  </a:lnTo>
                  <a:lnTo>
                    <a:pt x="59952" y="1327386"/>
                  </a:lnTo>
                  <a:lnTo>
                    <a:pt x="28253" y="1295687"/>
                  </a:lnTo>
                  <a:lnTo>
                    <a:pt x="7465" y="1255489"/>
                  </a:lnTo>
                  <a:lnTo>
                    <a:pt x="0" y="1209203"/>
                  </a:lnTo>
                  <a:lnTo>
                    <a:pt x="0" y="146436"/>
                  </a:lnTo>
                  <a:lnTo>
                    <a:pt x="7465" y="100151"/>
                  </a:lnTo>
                  <a:lnTo>
                    <a:pt x="28253" y="59952"/>
                  </a:lnTo>
                  <a:lnTo>
                    <a:pt x="59952" y="28253"/>
                  </a:lnTo>
                  <a:lnTo>
                    <a:pt x="100151" y="7465"/>
                  </a:lnTo>
                  <a:lnTo>
                    <a:pt x="146436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223856" y="3687095"/>
            <a:ext cx="2180590" cy="8483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latin typeface="Arial MT"/>
                <a:cs typeface="Arial MT"/>
              </a:rPr>
              <a:t>Patients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will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then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placed </a:t>
            </a:r>
            <a:r>
              <a:rPr sz="1400" spc="-38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the Casualty </a:t>
            </a:r>
            <a:r>
              <a:rPr sz="1400" spc="-5" dirty="0">
                <a:latin typeface="Arial MT"/>
                <a:cs typeface="Arial MT"/>
              </a:rPr>
              <a:t>Collection </a:t>
            </a:r>
            <a:r>
              <a:rPr sz="1400" dirty="0">
                <a:latin typeface="Arial MT"/>
                <a:cs typeface="Arial MT"/>
              </a:rPr>
              <a:t> Point (CCP), which should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marked/identified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22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13115" y="2134722"/>
            <a:ext cx="4900295" cy="3549650"/>
            <a:chOff x="5913115" y="2134722"/>
            <a:chExt cx="4900295" cy="354965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4934" y="5000107"/>
              <a:ext cx="669734" cy="6697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13115" y="3728235"/>
              <a:ext cx="890094" cy="8900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12248" y="2147422"/>
              <a:ext cx="3888104" cy="1944370"/>
            </a:xfrm>
            <a:custGeom>
              <a:avLst/>
              <a:gdLst/>
              <a:ahLst/>
              <a:cxnLst/>
              <a:rect l="l" t="t" r="r" b="b"/>
              <a:pathLst>
                <a:path w="3888104" h="1944370">
                  <a:moveTo>
                    <a:pt x="3754349" y="0"/>
                  </a:moveTo>
                  <a:lnTo>
                    <a:pt x="133496" y="0"/>
                  </a:lnTo>
                  <a:lnTo>
                    <a:pt x="91301" y="6805"/>
                  </a:lnTo>
                  <a:lnTo>
                    <a:pt x="54655" y="25756"/>
                  </a:lnTo>
                  <a:lnTo>
                    <a:pt x="25757" y="54654"/>
                  </a:lnTo>
                  <a:lnTo>
                    <a:pt x="6805" y="91300"/>
                  </a:lnTo>
                  <a:lnTo>
                    <a:pt x="0" y="133496"/>
                  </a:lnTo>
                  <a:lnTo>
                    <a:pt x="0" y="1810527"/>
                  </a:lnTo>
                  <a:lnTo>
                    <a:pt x="6805" y="1852722"/>
                  </a:lnTo>
                  <a:lnTo>
                    <a:pt x="25757" y="1889368"/>
                  </a:lnTo>
                  <a:lnTo>
                    <a:pt x="54655" y="1918266"/>
                  </a:lnTo>
                  <a:lnTo>
                    <a:pt x="91301" y="1937217"/>
                  </a:lnTo>
                  <a:lnTo>
                    <a:pt x="133496" y="1944023"/>
                  </a:lnTo>
                  <a:lnTo>
                    <a:pt x="3754349" y="1944023"/>
                  </a:lnTo>
                  <a:lnTo>
                    <a:pt x="3796545" y="1937217"/>
                  </a:lnTo>
                  <a:lnTo>
                    <a:pt x="3833191" y="1918266"/>
                  </a:lnTo>
                  <a:lnTo>
                    <a:pt x="3862089" y="1889368"/>
                  </a:lnTo>
                  <a:lnTo>
                    <a:pt x="3881041" y="1852722"/>
                  </a:lnTo>
                  <a:lnTo>
                    <a:pt x="3887847" y="1810527"/>
                  </a:lnTo>
                  <a:lnTo>
                    <a:pt x="3887847" y="133496"/>
                  </a:lnTo>
                  <a:lnTo>
                    <a:pt x="3881041" y="91300"/>
                  </a:lnTo>
                  <a:lnTo>
                    <a:pt x="3862089" y="54654"/>
                  </a:lnTo>
                  <a:lnTo>
                    <a:pt x="3833191" y="25756"/>
                  </a:lnTo>
                  <a:lnTo>
                    <a:pt x="3796545" y="6805"/>
                  </a:lnTo>
                  <a:lnTo>
                    <a:pt x="3754349" y="0"/>
                  </a:lnTo>
                  <a:close/>
                </a:path>
              </a:pathLst>
            </a:custGeom>
            <a:solidFill>
              <a:srgbClr val="BD23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12248" y="2147422"/>
              <a:ext cx="3888104" cy="1944370"/>
            </a:xfrm>
            <a:custGeom>
              <a:avLst/>
              <a:gdLst/>
              <a:ahLst/>
              <a:cxnLst/>
              <a:rect l="l" t="t" r="r" b="b"/>
              <a:pathLst>
                <a:path w="3888104" h="1944370">
                  <a:moveTo>
                    <a:pt x="133496" y="0"/>
                  </a:moveTo>
                  <a:lnTo>
                    <a:pt x="3754349" y="0"/>
                  </a:lnTo>
                  <a:lnTo>
                    <a:pt x="3796544" y="6805"/>
                  </a:lnTo>
                  <a:lnTo>
                    <a:pt x="3833190" y="25757"/>
                  </a:lnTo>
                  <a:lnTo>
                    <a:pt x="3862088" y="54655"/>
                  </a:lnTo>
                  <a:lnTo>
                    <a:pt x="3881040" y="91300"/>
                  </a:lnTo>
                  <a:lnTo>
                    <a:pt x="3887845" y="133496"/>
                  </a:lnTo>
                  <a:lnTo>
                    <a:pt x="3887845" y="1810527"/>
                  </a:lnTo>
                  <a:lnTo>
                    <a:pt x="3881040" y="1852722"/>
                  </a:lnTo>
                  <a:lnTo>
                    <a:pt x="3862088" y="1889368"/>
                  </a:lnTo>
                  <a:lnTo>
                    <a:pt x="3833190" y="1918266"/>
                  </a:lnTo>
                  <a:lnTo>
                    <a:pt x="3796544" y="1937217"/>
                  </a:lnTo>
                  <a:lnTo>
                    <a:pt x="3754349" y="1944023"/>
                  </a:lnTo>
                  <a:lnTo>
                    <a:pt x="133496" y="1944023"/>
                  </a:lnTo>
                  <a:lnTo>
                    <a:pt x="91300" y="1937217"/>
                  </a:lnTo>
                  <a:lnTo>
                    <a:pt x="54655" y="1918266"/>
                  </a:lnTo>
                  <a:lnTo>
                    <a:pt x="25757" y="1889368"/>
                  </a:lnTo>
                  <a:lnTo>
                    <a:pt x="6805" y="1852722"/>
                  </a:lnTo>
                  <a:lnTo>
                    <a:pt x="0" y="1810527"/>
                  </a:lnTo>
                  <a:lnTo>
                    <a:pt x="0" y="133496"/>
                  </a:lnTo>
                  <a:lnTo>
                    <a:pt x="6805" y="91300"/>
                  </a:lnTo>
                  <a:lnTo>
                    <a:pt x="25757" y="54655"/>
                  </a:lnTo>
                  <a:lnTo>
                    <a:pt x="54655" y="25757"/>
                  </a:lnTo>
                  <a:lnTo>
                    <a:pt x="91300" y="6805"/>
                  </a:lnTo>
                  <a:lnTo>
                    <a:pt x="133496" y="0"/>
                  </a:lnTo>
                  <a:close/>
                </a:path>
              </a:pathLst>
            </a:custGeom>
            <a:ln w="25400">
              <a:solidFill>
                <a:srgbClr val="BD23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996862" y="4669694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75348" y="2348426"/>
            <a:ext cx="3126105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AF8F8"/>
                </a:solidFill>
                <a:latin typeface="Arial"/>
                <a:cs typeface="Arial"/>
              </a:rPr>
              <a:t>IMMEDIATE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  <a:spcBef>
                <a:spcPts val="80"/>
              </a:spcBef>
            </a:pP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casualties require an immediate </a:t>
            </a:r>
            <a:r>
              <a:rPr sz="1400" spc="-37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lifesaving intervention 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(LSI)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and/or </a:t>
            </a:r>
            <a:r>
              <a:rPr sz="1400" spc="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surgery.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Put 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simply,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if medical attention </a:t>
            </a:r>
            <a:r>
              <a:rPr sz="1400" spc="-37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not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provided,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they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will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die.</a:t>
            </a:r>
            <a:r>
              <a:rPr sz="1400" spc="-4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The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key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to </a:t>
            </a:r>
            <a:r>
              <a:rPr sz="1400" spc="-37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successful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triage is to locate these </a:t>
            </a:r>
            <a:r>
              <a:rPr sz="1400" spc="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individuals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quickly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possible.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267919" y="4203637"/>
            <a:ext cx="355600" cy="313690"/>
            <a:chOff x="7267919" y="4203637"/>
            <a:chExt cx="355600" cy="313690"/>
          </a:xfrm>
        </p:grpSpPr>
        <p:sp>
          <p:nvSpPr>
            <p:cNvPr id="20" name="object 20"/>
            <p:cNvSpPr/>
            <p:nvPr/>
          </p:nvSpPr>
          <p:spPr>
            <a:xfrm>
              <a:off x="7280619" y="4216336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329704" y="0"/>
                  </a:moveTo>
                  <a:lnTo>
                    <a:pt x="0" y="0"/>
                  </a:lnTo>
                  <a:lnTo>
                    <a:pt x="164852" y="288149"/>
                  </a:lnTo>
                  <a:lnTo>
                    <a:pt x="329704" y="0"/>
                  </a:lnTo>
                  <a:close/>
                </a:path>
              </a:pathLst>
            </a:custGeom>
            <a:solidFill>
              <a:srgbClr val="BD23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80619" y="4216337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1" y="288148"/>
                  </a:moveTo>
                  <a:lnTo>
                    <a:pt x="0" y="0"/>
                  </a:lnTo>
                  <a:lnTo>
                    <a:pt x="329703" y="0"/>
                  </a:lnTo>
                  <a:lnTo>
                    <a:pt x="164851" y="288148"/>
                  </a:lnTo>
                  <a:close/>
                </a:path>
              </a:pathLst>
            </a:custGeom>
            <a:ln w="25399">
              <a:solidFill>
                <a:srgbClr val="BD23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23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22109" y="4167766"/>
            <a:ext cx="1296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Casualties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01088" y="5000107"/>
            <a:ext cx="883919" cy="684530"/>
            <a:chOff x="7001088" y="5000107"/>
            <a:chExt cx="883919" cy="68453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4933" y="5000107"/>
              <a:ext cx="669734" cy="6697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996862" y="4669694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24884" y="3823992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08804" y="2208621"/>
            <a:ext cx="6174740" cy="2417445"/>
            <a:chOff x="2208804" y="2208621"/>
            <a:chExt cx="6174740" cy="241744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7295" y="2929140"/>
              <a:ext cx="674822" cy="5724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00770" y="3300634"/>
              <a:ext cx="682264" cy="5075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13115" y="3728235"/>
              <a:ext cx="890094" cy="8900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21504" y="2221321"/>
              <a:ext cx="4544695" cy="2392045"/>
            </a:xfrm>
            <a:custGeom>
              <a:avLst/>
              <a:gdLst/>
              <a:ahLst/>
              <a:cxnLst/>
              <a:rect l="l" t="t" r="r" b="b"/>
              <a:pathLst>
                <a:path w="4544695" h="2392045">
                  <a:moveTo>
                    <a:pt x="4380419" y="0"/>
                  </a:moveTo>
                  <a:lnTo>
                    <a:pt x="164230" y="0"/>
                  </a:lnTo>
                  <a:lnTo>
                    <a:pt x="120571" y="5866"/>
                  </a:lnTo>
                  <a:lnTo>
                    <a:pt x="81340" y="22422"/>
                  </a:lnTo>
                  <a:lnTo>
                    <a:pt x="48102" y="48101"/>
                  </a:lnTo>
                  <a:lnTo>
                    <a:pt x="22422" y="81339"/>
                  </a:lnTo>
                  <a:lnTo>
                    <a:pt x="5866" y="120570"/>
                  </a:lnTo>
                  <a:lnTo>
                    <a:pt x="0" y="164228"/>
                  </a:lnTo>
                  <a:lnTo>
                    <a:pt x="0" y="2227350"/>
                  </a:lnTo>
                  <a:lnTo>
                    <a:pt x="5866" y="2271008"/>
                  </a:lnTo>
                  <a:lnTo>
                    <a:pt x="22422" y="2310239"/>
                  </a:lnTo>
                  <a:lnTo>
                    <a:pt x="48102" y="2343477"/>
                  </a:lnTo>
                  <a:lnTo>
                    <a:pt x="81340" y="2369157"/>
                  </a:lnTo>
                  <a:lnTo>
                    <a:pt x="120571" y="2385713"/>
                  </a:lnTo>
                  <a:lnTo>
                    <a:pt x="164230" y="2391580"/>
                  </a:lnTo>
                  <a:lnTo>
                    <a:pt x="4380419" y="2391580"/>
                  </a:lnTo>
                  <a:lnTo>
                    <a:pt x="4424077" y="2385713"/>
                  </a:lnTo>
                  <a:lnTo>
                    <a:pt x="4463308" y="2369157"/>
                  </a:lnTo>
                  <a:lnTo>
                    <a:pt x="4496547" y="2343477"/>
                  </a:lnTo>
                  <a:lnTo>
                    <a:pt x="4522226" y="2310239"/>
                  </a:lnTo>
                  <a:lnTo>
                    <a:pt x="4538782" y="2271008"/>
                  </a:lnTo>
                  <a:lnTo>
                    <a:pt x="4544649" y="2227350"/>
                  </a:lnTo>
                  <a:lnTo>
                    <a:pt x="4544649" y="164228"/>
                  </a:lnTo>
                  <a:lnTo>
                    <a:pt x="4538782" y="120570"/>
                  </a:lnTo>
                  <a:lnTo>
                    <a:pt x="4522226" y="81339"/>
                  </a:lnTo>
                  <a:lnTo>
                    <a:pt x="4496547" y="48101"/>
                  </a:lnTo>
                  <a:lnTo>
                    <a:pt x="4463308" y="22422"/>
                  </a:lnTo>
                  <a:lnTo>
                    <a:pt x="4424077" y="5866"/>
                  </a:lnTo>
                  <a:lnTo>
                    <a:pt x="4380419" y="0"/>
                  </a:lnTo>
                  <a:close/>
                </a:path>
              </a:pathLst>
            </a:custGeom>
            <a:solidFill>
              <a:srgbClr val="F492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21504" y="2221321"/>
              <a:ext cx="4544695" cy="2392045"/>
            </a:xfrm>
            <a:custGeom>
              <a:avLst/>
              <a:gdLst/>
              <a:ahLst/>
              <a:cxnLst/>
              <a:rect l="l" t="t" r="r" b="b"/>
              <a:pathLst>
                <a:path w="4544695" h="2392045">
                  <a:moveTo>
                    <a:pt x="164229" y="0"/>
                  </a:moveTo>
                  <a:lnTo>
                    <a:pt x="4380417" y="0"/>
                  </a:lnTo>
                  <a:lnTo>
                    <a:pt x="4424076" y="5866"/>
                  </a:lnTo>
                  <a:lnTo>
                    <a:pt x="4463308" y="22422"/>
                  </a:lnTo>
                  <a:lnTo>
                    <a:pt x="4496546" y="48101"/>
                  </a:lnTo>
                  <a:lnTo>
                    <a:pt x="4522225" y="81339"/>
                  </a:lnTo>
                  <a:lnTo>
                    <a:pt x="4538781" y="120571"/>
                  </a:lnTo>
                  <a:lnTo>
                    <a:pt x="4544648" y="164229"/>
                  </a:lnTo>
                  <a:lnTo>
                    <a:pt x="4544648" y="2227350"/>
                  </a:lnTo>
                  <a:lnTo>
                    <a:pt x="4538781" y="2271009"/>
                  </a:lnTo>
                  <a:lnTo>
                    <a:pt x="4522225" y="2310240"/>
                  </a:lnTo>
                  <a:lnTo>
                    <a:pt x="4496546" y="2343478"/>
                  </a:lnTo>
                  <a:lnTo>
                    <a:pt x="4463308" y="2369158"/>
                  </a:lnTo>
                  <a:lnTo>
                    <a:pt x="4424076" y="2385713"/>
                  </a:lnTo>
                  <a:lnTo>
                    <a:pt x="4380417" y="2391580"/>
                  </a:lnTo>
                  <a:lnTo>
                    <a:pt x="164229" y="2391580"/>
                  </a:lnTo>
                  <a:lnTo>
                    <a:pt x="120571" y="2385713"/>
                  </a:lnTo>
                  <a:lnTo>
                    <a:pt x="81339" y="2369158"/>
                  </a:lnTo>
                  <a:lnTo>
                    <a:pt x="48101" y="2343478"/>
                  </a:lnTo>
                  <a:lnTo>
                    <a:pt x="22422" y="2310240"/>
                  </a:lnTo>
                  <a:lnTo>
                    <a:pt x="5866" y="2271009"/>
                  </a:lnTo>
                  <a:lnTo>
                    <a:pt x="0" y="2227350"/>
                  </a:lnTo>
                  <a:lnTo>
                    <a:pt x="0" y="164229"/>
                  </a:lnTo>
                  <a:lnTo>
                    <a:pt x="5866" y="120571"/>
                  </a:lnTo>
                  <a:lnTo>
                    <a:pt x="22422" y="81339"/>
                  </a:lnTo>
                  <a:lnTo>
                    <a:pt x="48101" y="48101"/>
                  </a:lnTo>
                  <a:lnTo>
                    <a:pt x="81339" y="22422"/>
                  </a:lnTo>
                  <a:lnTo>
                    <a:pt x="120571" y="5866"/>
                  </a:lnTo>
                  <a:lnTo>
                    <a:pt x="164229" y="0"/>
                  </a:lnTo>
                  <a:close/>
                </a:path>
              </a:pathLst>
            </a:custGeom>
            <a:ln w="25399">
              <a:solidFill>
                <a:srgbClr val="F492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568205" y="2431327"/>
            <a:ext cx="3783329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56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AF8F8"/>
                </a:solidFill>
                <a:latin typeface="Arial"/>
                <a:cs typeface="Arial"/>
              </a:rPr>
              <a:t>DELAYED</a:t>
            </a:r>
            <a:endParaRPr sz="1400">
              <a:latin typeface="Arial"/>
              <a:cs typeface="Arial"/>
            </a:endParaRPr>
          </a:p>
          <a:p>
            <a:pPr marL="38100" marR="30480">
              <a:lnSpc>
                <a:spcPct val="93600"/>
              </a:lnSpc>
              <a:spcBef>
                <a:spcPts val="5"/>
              </a:spcBef>
            </a:pPr>
            <a:r>
              <a:rPr sz="2100" spc="-7" baseline="1984" dirty="0">
                <a:solidFill>
                  <a:srgbClr val="FAF8F8"/>
                </a:solidFill>
                <a:latin typeface="Arial MT"/>
                <a:cs typeface="Arial MT"/>
              </a:rPr>
              <a:t>T</a:t>
            </a:r>
            <a:r>
              <a:rPr sz="2100" baseline="1984" dirty="0">
                <a:solidFill>
                  <a:srgbClr val="FAF8F8"/>
                </a:solidFill>
                <a:latin typeface="Arial MT"/>
                <a:cs typeface="Arial MT"/>
              </a:rPr>
              <a:t>his cat</a:t>
            </a:r>
            <a:r>
              <a:rPr sz="2100" spc="-277" baseline="1984" dirty="0">
                <a:solidFill>
                  <a:srgbClr val="FAF8F8"/>
                </a:solidFill>
                <a:latin typeface="Arial MT"/>
                <a:cs typeface="Arial MT"/>
              </a:rPr>
              <a:t>e</a:t>
            </a:r>
            <a:r>
              <a:rPr sz="1600" b="1" spc="-800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100" baseline="1984" dirty="0">
                <a:solidFill>
                  <a:srgbClr val="FAF8F8"/>
                </a:solidFill>
                <a:latin typeface="Arial MT"/>
                <a:cs typeface="Arial MT"/>
              </a:rPr>
              <a:t>g</a:t>
            </a:r>
            <a:r>
              <a:rPr sz="2100" spc="-1147" baseline="1984" dirty="0">
                <a:solidFill>
                  <a:srgbClr val="FAF8F8"/>
                </a:solidFill>
                <a:latin typeface="Arial MT"/>
                <a:cs typeface="Arial MT"/>
              </a:rPr>
              <a:t>o</a:t>
            </a:r>
            <a:r>
              <a:rPr sz="1600" b="1" spc="-395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2100" spc="-112" baseline="1984" dirty="0">
                <a:solidFill>
                  <a:srgbClr val="FAF8F8"/>
                </a:solidFill>
                <a:latin typeface="Arial MT"/>
                <a:cs typeface="Arial MT"/>
              </a:rPr>
              <a:t>r</a:t>
            </a:r>
            <a:r>
              <a:rPr sz="1600" b="1" spc="-37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100" spc="-494" baseline="1984" dirty="0">
                <a:solidFill>
                  <a:srgbClr val="FAF8F8"/>
                </a:solidFill>
                <a:latin typeface="Arial MT"/>
                <a:cs typeface="Arial MT"/>
              </a:rPr>
              <a:t>y</a:t>
            </a:r>
            <a:r>
              <a:rPr sz="1600" b="1" spc="-440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100" baseline="1984" dirty="0">
                <a:solidFill>
                  <a:srgbClr val="FAF8F8"/>
                </a:solidFill>
                <a:latin typeface="Arial MT"/>
                <a:cs typeface="Arial MT"/>
              </a:rPr>
              <a:t>i</a:t>
            </a:r>
            <a:r>
              <a:rPr sz="2100" spc="-982" baseline="1984" dirty="0">
                <a:solidFill>
                  <a:srgbClr val="FAF8F8"/>
                </a:solidFill>
                <a:latin typeface="Arial MT"/>
                <a:cs typeface="Arial MT"/>
              </a:rPr>
              <a:t>n</a:t>
            </a:r>
            <a:r>
              <a:rPr sz="1600" b="1" spc="-595" dirty="0">
                <a:solidFill>
                  <a:srgbClr val="921928"/>
                </a:solidFill>
                <a:latin typeface="Arial"/>
                <a:cs typeface="Arial"/>
              </a:rPr>
              <a:t>G</a:t>
            </a:r>
            <a:r>
              <a:rPr sz="2100" spc="-165" baseline="1984" dirty="0">
                <a:solidFill>
                  <a:srgbClr val="FAF8F8"/>
                </a:solidFill>
                <a:latin typeface="Arial MT"/>
                <a:cs typeface="Arial MT"/>
              </a:rPr>
              <a:t>c</a:t>
            </a:r>
            <a:r>
              <a:rPr sz="1600" b="1" spc="-960" dirty="0">
                <a:solidFill>
                  <a:srgbClr val="921928"/>
                </a:solidFill>
                <a:latin typeface="Arial"/>
                <a:cs typeface="Arial"/>
              </a:rPr>
              <a:t>E</a:t>
            </a:r>
            <a:r>
              <a:rPr sz="2100" baseline="1984" dirty="0">
                <a:solidFill>
                  <a:srgbClr val="FAF8F8"/>
                </a:solidFill>
                <a:latin typeface="Arial MT"/>
                <a:cs typeface="Arial MT"/>
              </a:rPr>
              <a:t>ludes those wounded who are 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likely to n</a:t>
            </a:r>
            <a:r>
              <a:rPr sz="1400" spc="-95" dirty="0">
                <a:solidFill>
                  <a:srgbClr val="FAF8F8"/>
                </a:solidFill>
                <a:latin typeface="Arial MT"/>
                <a:cs typeface="Arial MT"/>
              </a:rPr>
              <a:t>e</a:t>
            </a:r>
            <a:r>
              <a:rPr sz="1800" b="1" spc="-1064" baseline="2314" dirty="0">
                <a:latin typeface="Arial"/>
                <a:cs typeface="Arial"/>
              </a:rPr>
              <a:t>E</a:t>
            </a:r>
            <a:r>
              <a:rPr sz="1400" spc="-75" dirty="0">
                <a:solidFill>
                  <a:srgbClr val="FAF8F8"/>
                </a:solidFill>
                <a:latin typeface="Arial MT"/>
                <a:cs typeface="Arial MT"/>
              </a:rPr>
              <a:t>e</a:t>
            </a:r>
            <a:r>
              <a:rPr sz="1800" b="1" spc="-1192" baseline="2314" dirty="0">
                <a:latin typeface="Arial"/>
                <a:cs typeface="Arial"/>
              </a:rPr>
              <a:t>N</a:t>
            </a:r>
            <a:r>
              <a:rPr sz="1400" spc="15" dirty="0">
                <a:solidFill>
                  <a:srgbClr val="FAF8F8"/>
                </a:solidFill>
                <a:latin typeface="Arial MT"/>
                <a:cs typeface="Arial MT"/>
              </a:rPr>
              <a:t>d</a:t>
            </a:r>
            <a:r>
              <a:rPr sz="1800" b="1" spc="-540" baseline="2314" dirty="0">
                <a:latin typeface="Arial"/>
                <a:cs typeface="Arial"/>
              </a:rPr>
              <a:t>T</a:t>
            </a:r>
            <a:r>
              <a:rPr sz="1400" spc="-345" dirty="0">
                <a:solidFill>
                  <a:srgbClr val="FAF8F8"/>
                </a:solidFill>
                <a:latin typeface="Arial MT"/>
                <a:cs typeface="Arial MT"/>
              </a:rPr>
              <a:t>s</a:t>
            </a:r>
            <a:r>
              <a:rPr sz="1800" b="1" spc="-794" baseline="2314" dirty="0">
                <a:latin typeface="Arial"/>
                <a:cs typeface="Arial"/>
              </a:rPr>
              <a:t>R</a:t>
            </a:r>
            <a:r>
              <a:rPr sz="1400" spc="-300" dirty="0">
                <a:solidFill>
                  <a:srgbClr val="FAF8F8"/>
                </a:solidFill>
                <a:latin typeface="Arial MT"/>
                <a:cs typeface="Arial MT"/>
              </a:rPr>
              <a:t>u</a:t>
            </a:r>
            <a:r>
              <a:rPr sz="1800" b="1" spc="-757" baseline="2314" dirty="0">
                <a:latin typeface="Arial"/>
                <a:cs typeface="Arial"/>
              </a:rPr>
              <a:t>Y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rger</a:t>
            </a:r>
            <a:r>
              <a:rPr sz="1400" spc="-105" dirty="0">
                <a:solidFill>
                  <a:srgbClr val="FAF8F8"/>
                </a:solidFill>
                <a:latin typeface="Arial MT"/>
                <a:cs typeface="Arial MT"/>
              </a:rPr>
              <a:t>y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,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but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whose general  conditi</a:t>
            </a:r>
            <a:r>
              <a:rPr sz="1400" spc="-310" dirty="0">
                <a:solidFill>
                  <a:srgbClr val="FAF8F8"/>
                </a:solidFill>
                <a:latin typeface="Arial MT"/>
                <a:cs typeface="Arial MT"/>
              </a:rPr>
              <a:t>o</a:t>
            </a:r>
            <a:r>
              <a:rPr sz="1800" b="1" spc="-847" baseline="11574" dirty="0">
                <a:latin typeface="Arial"/>
                <a:cs typeface="Arial"/>
              </a:rPr>
              <a:t>C</a:t>
            </a:r>
            <a:r>
              <a:rPr sz="1400" spc="-220" dirty="0">
                <a:solidFill>
                  <a:srgbClr val="FAF8F8"/>
                </a:solidFill>
                <a:latin typeface="Arial MT"/>
                <a:cs typeface="Arial MT"/>
              </a:rPr>
              <a:t>n</a:t>
            </a:r>
            <a:r>
              <a:rPr sz="1800" b="1" spc="-390" baseline="11574" dirty="0">
                <a:latin typeface="Arial"/>
                <a:cs typeface="Arial"/>
              </a:rPr>
              <a:t>H</a:t>
            </a:r>
            <a:r>
              <a:rPr sz="1400" spc="-520" dirty="0">
                <a:solidFill>
                  <a:srgbClr val="FAF8F8"/>
                </a:solidFill>
                <a:latin typeface="Arial MT"/>
                <a:cs typeface="Arial MT"/>
              </a:rPr>
              <a:t>p</a:t>
            </a:r>
            <a:r>
              <a:rPr sz="1800" b="1" spc="-622" baseline="11574" dirty="0">
                <a:latin typeface="Arial"/>
                <a:cs typeface="Arial"/>
              </a:rPr>
              <a:t>O</a:t>
            </a:r>
            <a:r>
              <a:rPr sz="1400" spc="-365" dirty="0">
                <a:solidFill>
                  <a:srgbClr val="FAF8F8"/>
                </a:solidFill>
                <a:latin typeface="Arial MT"/>
                <a:cs typeface="Arial MT"/>
              </a:rPr>
              <a:t>e</a:t>
            </a:r>
            <a:r>
              <a:rPr sz="1800" b="1" spc="-757" baseline="11574" dirty="0">
                <a:latin typeface="Arial"/>
                <a:cs typeface="Arial"/>
              </a:rPr>
              <a:t>K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r</a:t>
            </a:r>
            <a:r>
              <a:rPr sz="1400" spc="-1130" dirty="0">
                <a:solidFill>
                  <a:srgbClr val="FAF8F8"/>
                </a:solidFill>
                <a:latin typeface="Arial MT"/>
                <a:cs typeface="Arial MT"/>
              </a:rPr>
              <a:t>m</a:t>
            </a:r>
            <a:r>
              <a:rPr sz="1800" b="1" baseline="11574" dirty="0">
                <a:latin typeface="Arial"/>
                <a:cs typeface="Arial"/>
              </a:rPr>
              <a:t>E</a:t>
            </a:r>
            <a:r>
              <a:rPr sz="1800" b="1" spc="-712" baseline="11574" dirty="0">
                <a:latin typeface="Arial"/>
                <a:cs typeface="Arial"/>
              </a:rPr>
              <a:t>P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</a:t>
            </a:r>
            <a:r>
              <a:rPr sz="1400" spc="-229" dirty="0">
                <a:solidFill>
                  <a:srgbClr val="FAF8F8"/>
                </a:solidFill>
                <a:latin typeface="Arial MT"/>
                <a:cs typeface="Arial MT"/>
              </a:rPr>
              <a:t>t</a:t>
            </a:r>
            <a:r>
              <a:rPr sz="1800" b="1" spc="-1057" baseline="11574" dirty="0">
                <a:latin typeface="Arial"/>
                <a:cs typeface="Arial"/>
              </a:rPr>
              <a:t>O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s</a:t>
            </a:r>
            <a:r>
              <a:rPr sz="1800" b="1" baseline="11574" dirty="0">
                <a:latin typeface="Arial"/>
                <a:cs typeface="Arial"/>
              </a:rPr>
              <a:t>I</a:t>
            </a:r>
            <a:r>
              <a:rPr sz="1800" b="1" spc="-1222" baseline="11574" dirty="0">
                <a:latin typeface="Arial"/>
                <a:cs typeface="Arial"/>
              </a:rPr>
              <a:t>N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d</a:t>
            </a:r>
            <a:r>
              <a:rPr sz="1400" spc="-745" dirty="0">
                <a:solidFill>
                  <a:srgbClr val="FAF8F8"/>
                </a:solidFill>
                <a:latin typeface="Arial MT"/>
                <a:cs typeface="Arial MT"/>
              </a:rPr>
              <a:t>e</a:t>
            </a:r>
            <a:r>
              <a:rPr sz="1800" b="1" spc="7" baseline="11574" dirty="0"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lay in surgical treatment  without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unduly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endangering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the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life,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limb,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or</a:t>
            </a:r>
            <a:endParaRPr sz="1400">
              <a:latin typeface="Arial MT"/>
              <a:cs typeface="Arial MT"/>
            </a:endParaRPr>
          </a:p>
          <a:p>
            <a:pPr marL="38100" marR="50165">
              <a:lnSpc>
                <a:spcPts val="1600"/>
              </a:lnSpc>
              <a:spcBef>
                <a:spcPts val="40"/>
              </a:spcBef>
            </a:pP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eyesight of the 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casualty. 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Sustaining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treatment </a:t>
            </a:r>
            <a:r>
              <a:rPr sz="1400" spc="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will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be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required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(e.g.,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oral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or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IV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fluids,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splinting,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96709" y="3777527"/>
            <a:ext cx="46158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b="1" spc="-89" baseline="-20833" dirty="0">
                <a:solidFill>
                  <a:srgbClr val="921928"/>
                </a:solidFill>
                <a:latin typeface="Arial"/>
                <a:cs typeface="Arial"/>
              </a:rPr>
              <a:t>Incomin</a:t>
            </a:r>
            <a:r>
              <a:rPr sz="1400" spc="-60" dirty="0">
                <a:solidFill>
                  <a:srgbClr val="FAF8F8"/>
                </a:solidFill>
                <a:latin typeface="Arial MT"/>
                <a:cs typeface="Arial MT"/>
              </a:rPr>
              <a:t>a</a:t>
            </a:r>
            <a:r>
              <a:rPr sz="3000" b="1" spc="-89" baseline="-20833" dirty="0">
                <a:solidFill>
                  <a:srgbClr val="921928"/>
                </a:solidFill>
                <a:latin typeface="Arial"/>
                <a:cs typeface="Arial"/>
              </a:rPr>
              <a:t>g</a:t>
            </a:r>
            <a:r>
              <a:rPr sz="1400" spc="-60" dirty="0">
                <a:solidFill>
                  <a:srgbClr val="FAF8F8"/>
                </a:solidFill>
                <a:latin typeface="Arial MT"/>
                <a:cs typeface="Arial MT"/>
              </a:rPr>
              <a:t>dministration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of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antibiotics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and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pain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control),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93605" y="4056927"/>
            <a:ext cx="1715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but</a:t>
            </a:r>
            <a:r>
              <a:rPr sz="1400" spc="-4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can</a:t>
            </a:r>
            <a:r>
              <a:rPr sz="1400" spc="-3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possibly</a:t>
            </a:r>
            <a:r>
              <a:rPr sz="1400" spc="-3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wait.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720773" y="2959802"/>
            <a:ext cx="313690" cy="355600"/>
            <a:chOff x="6720773" y="2959802"/>
            <a:chExt cx="313690" cy="355600"/>
          </a:xfrm>
        </p:grpSpPr>
        <p:sp>
          <p:nvSpPr>
            <p:cNvPr id="25" name="object 25"/>
            <p:cNvSpPr/>
            <p:nvPr/>
          </p:nvSpPr>
          <p:spPr>
            <a:xfrm>
              <a:off x="6733473" y="2972502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0" y="0"/>
                  </a:moveTo>
                  <a:lnTo>
                    <a:pt x="0" y="329703"/>
                  </a:lnTo>
                  <a:lnTo>
                    <a:pt x="288147" y="164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2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33473" y="2972502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288148" y="164852"/>
                  </a:moveTo>
                  <a:lnTo>
                    <a:pt x="0" y="329703"/>
                  </a:lnTo>
                  <a:lnTo>
                    <a:pt x="0" y="0"/>
                  </a:lnTo>
                  <a:lnTo>
                    <a:pt x="288148" y="164852"/>
                  </a:lnTo>
                  <a:close/>
                </a:path>
              </a:pathLst>
            </a:custGeom>
            <a:ln w="25400">
              <a:solidFill>
                <a:srgbClr val="F492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24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01088" y="5000107"/>
            <a:ext cx="883919" cy="684530"/>
            <a:chOff x="7001088" y="5000107"/>
            <a:chExt cx="883919" cy="68453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7"/>
              <a:ext cx="669734" cy="669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024884" y="3823992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251251" y="2113885"/>
            <a:ext cx="4270375" cy="3776979"/>
            <a:chOff x="5251251" y="2113885"/>
            <a:chExt cx="4270375" cy="3776979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5" y="2929140"/>
              <a:ext cx="674822" cy="5724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00770" y="3300634"/>
              <a:ext cx="682264" cy="50759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05117" y="2225716"/>
              <a:ext cx="534957" cy="6999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80841" y="2113885"/>
              <a:ext cx="458066" cy="69380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263951" y="3710230"/>
              <a:ext cx="4244975" cy="2167890"/>
            </a:xfrm>
            <a:custGeom>
              <a:avLst/>
              <a:gdLst/>
              <a:ahLst/>
              <a:cxnLst/>
              <a:rect l="l" t="t" r="r" b="b"/>
              <a:pathLst>
                <a:path w="4244975" h="2167890">
                  <a:moveTo>
                    <a:pt x="4095531" y="0"/>
                  </a:moveTo>
                  <a:lnTo>
                    <a:pt x="148863" y="0"/>
                  </a:lnTo>
                  <a:lnTo>
                    <a:pt x="101810" y="7589"/>
                  </a:lnTo>
                  <a:lnTo>
                    <a:pt x="60946" y="28721"/>
                  </a:lnTo>
                  <a:lnTo>
                    <a:pt x="28721" y="60946"/>
                  </a:lnTo>
                  <a:lnTo>
                    <a:pt x="7589" y="101810"/>
                  </a:lnTo>
                  <a:lnTo>
                    <a:pt x="0" y="148863"/>
                  </a:lnTo>
                  <a:lnTo>
                    <a:pt x="0" y="2018938"/>
                  </a:lnTo>
                  <a:lnTo>
                    <a:pt x="7589" y="2065991"/>
                  </a:lnTo>
                  <a:lnTo>
                    <a:pt x="28721" y="2106855"/>
                  </a:lnTo>
                  <a:lnTo>
                    <a:pt x="60946" y="2139079"/>
                  </a:lnTo>
                  <a:lnTo>
                    <a:pt x="101810" y="2160212"/>
                  </a:lnTo>
                  <a:lnTo>
                    <a:pt x="148863" y="2167801"/>
                  </a:lnTo>
                  <a:lnTo>
                    <a:pt x="4095531" y="2167801"/>
                  </a:lnTo>
                  <a:lnTo>
                    <a:pt x="4142583" y="2160212"/>
                  </a:lnTo>
                  <a:lnTo>
                    <a:pt x="4183448" y="2139079"/>
                  </a:lnTo>
                  <a:lnTo>
                    <a:pt x="4215672" y="2106855"/>
                  </a:lnTo>
                  <a:lnTo>
                    <a:pt x="4236805" y="2065991"/>
                  </a:lnTo>
                  <a:lnTo>
                    <a:pt x="4244394" y="2018938"/>
                  </a:lnTo>
                  <a:lnTo>
                    <a:pt x="4244394" y="148863"/>
                  </a:lnTo>
                  <a:lnTo>
                    <a:pt x="4236805" y="101810"/>
                  </a:lnTo>
                  <a:lnTo>
                    <a:pt x="4215672" y="60946"/>
                  </a:lnTo>
                  <a:lnTo>
                    <a:pt x="4183448" y="28721"/>
                  </a:lnTo>
                  <a:lnTo>
                    <a:pt x="4142583" y="7589"/>
                  </a:lnTo>
                  <a:lnTo>
                    <a:pt x="4095531" y="0"/>
                  </a:lnTo>
                  <a:close/>
                </a:path>
              </a:pathLst>
            </a:custGeom>
            <a:solidFill>
              <a:srgbClr val="948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63951" y="3710230"/>
              <a:ext cx="4244975" cy="2167890"/>
            </a:xfrm>
            <a:custGeom>
              <a:avLst/>
              <a:gdLst/>
              <a:ahLst/>
              <a:cxnLst/>
              <a:rect l="l" t="t" r="r" b="b"/>
              <a:pathLst>
                <a:path w="4244975" h="2167890">
                  <a:moveTo>
                    <a:pt x="148862" y="0"/>
                  </a:moveTo>
                  <a:lnTo>
                    <a:pt x="4095531" y="0"/>
                  </a:lnTo>
                  <a:lnTo>
                    <a:pt x="4142583" y="7589"/>
                  </a:lnTo>
                  <a:lnTo>
                    <a:pt x="4183448" y="28721"/>
                  </a:lnTo>
                  <a:lnTo>
                    <a:pt x="4215672" y="60946"/>
                  </a:lnTo>
                  <a:lnTo>
                    <a:pt x="4236805" y="101810"/>
                  </a:lnTo>
                  <a:lnTo>
                    <a:pt x="4244394" y="148862"/>
                  </a:lnTo>
                  <a:lnTo>
                    <a:pt x="4244394" y="2018939"/>
                  </a:lnTo>
                  <a:lnTo>
                    <a:pt x="4236805" y="2065991"/>
                  </a:lnTo>
                  <a:lnTo>
                    <a:pt x="4215672" y="2106855"/>
                  </a:lnTo>
                  <a:lnTo>
                    <a:pt x="4183448" y="2139080"/>
                  </a:lnTo>
                  <a:lnTo>
                    <a:pt x="4142583" y="2160213"/>
                  </a:lnTo>
                  <a:lnTo>
                    <a:pt x="4095531" y="2167802"/>
                  </a:lnTo>
                  <a:lnTo>
                    <a:pt x="148862" y="2167802"/>
                  </a:lnTo>
                  <a:lnTo>
                    <a:pt x="101810" y="2160213"/>
                  </a:lnTo>
                  <a:lnTo>
                    <a:pt x="60946" y="2139080"/>
                  </a:lnTo>
                  <a:lnTo>
                    <a:pt x="28721" y="2106855"/>
                  </a:lnTo>
                  <a:lnTo>
                    <a:pt x="7589" y="2065991"/>
                  </a:lnTo>
                  <a:lnTo>
                    <a:pt x="0" y="2018939"/>
                  </a:lnTo>
                  <a:lnTo>
                    <a:pt x="0" y="148862"/>
                  </a:lnTo>
                  <a:lnTo>
                    <a:pt x="7589" y="101810"/>
                  </a:lnTo>
                  <a:lnTo>
                    <a:pt x="28721" y="60946"/>
                  </a:lnTo>
                  <a:lnTo>
                    <a:pt x="60946" y="28721"/>
                  </a:lnTo>
                  <a:lnTo>
                    <a:pt x="101810" y="7589"/>
                  </a:lnTo>
                  <a:lnTo>
                    <a:pt x="148862" y="0"/>
                  </a:lnTo>
                  <a:close/>
                </a:path>
              </a:pathLst>
            </a:custGeom>
            <a:ln w="25400">
              <a:solidFill>
                <a:srgbClr val="948D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667777" y="3088380"/>
            <a:ext cx="786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31551" y="3915735"/>
            <a:ext cx="786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AF8F8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06151" y="4118935"/>
            <a:ext cx="3591560" cy="14579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8100" marR="304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Casualties in this category are often referred </a:t>
            </a:r>
            <a:r>
              <a:rPr sz="1400" spc="-37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as the “walking wounded.” Although these </a:t>
            </a:r>
            <a:r>
              <a:rPr sz="1400" spc="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casualties may appear to be in bad shape at </a:t>
            </a:r>
            <a:r>
              <a:rPr sz="1400" spc="-37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firs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,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it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is their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ph</a:t>
            </a:r>
            <a:r>
              <a:rPr sz="1400" spc="-145" dirty="0">
                <a:solidFill>
                  <a:srgbClr val="FAF8F8"/>
                </a:solidFill>
                <a:latin typeface="Arial MT"/>
                <a:cs typeface="Arial MT"/>
              </a:rPr>
              <a:t>y</a:t>
            </a:r>
            <a:r>
              <a:rPr sz="2100" b="1" spc="-375" baseline="17857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1400" spc="-455" dirty="0">
                <a:solidFill>
                  <a:srgbClr val="FAF8F8"/>
                </a:solidFill>
                <a:latin typeface="Arial MT"/>
                <a:cs typeface="Arial MT"/>
              </a:rPr>
              <a:t>s</a:t>
            </a:r>
            <a:r>
              <a:rPr sz="2100" b="1" spc="-1072" baseline="17857" dirty="0">
                <a:solidFill>
                  <a:srgbClr val="BD232C"/>
                </a:solidFill>
                <a:latin typeface="Arial"/>
                <a:cs typeface="Arial"/>
              </a:rPr>
              <a:t>M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</a:t>
            </a:r>
            <a:r>
              <a:rPr sz="1400" spc="-380" dirty="0">
                <a:solidFill>
                  <a:srgbClr val="FAF8F8"/>
                </a:solidFill>
                <a:latin typeface="Arial MT"/>
                <a:cs typeface="Arial MT"/>
              </a:rPr>
              <a:t>o</a:t>
            </a:r>
            <a:r>
              <a:rPr sz="2100" b="1" spc="-1192" baseline="17857" dirty="0">
                <a:solidFill>
                  <a:srgbClr val="BD232C"/>
                </a:solidFill>
                <a:latin typeface="Arial"/>
                <a:cs typeface="Arial"/>
              </a:rPr>
              <a:t>M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l</a:t>
            </a:r>
            <a:r>
              <a:rPr sz="1400" spc="-300" dirty="0">
                <a:solidFill>
                  <a:srgbClr val="FAF8F8"/>
                </a:solidFill>
                <a:latin typeface="Arial MT"/>
                <a:cs typeface="Arial MT"/>
              </a:rPr>
              <a:t>o</a:t>
            </a:r>
            <a:r>
              <a:rPr sz="2100" b="1" spc="-952" baseline="17857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spc="-145" dirty="0">
                <a:solidFill>
                  <a:srgbClr val="FAF8F8"/>
                </a:solidFill>
                <a:latin typeface="Arial MT"/>
                <a:cs typeface="Arial MT"/>
              </a:rPr>
              <a:t>g</a:t>
            </a:r>
            <a:r>
              <a:rPr sz="2100" b="1" spc="-1305" baseline="17857" dirty="0">
                <a:solidFill>
                  <a:srgbClr val="BD232C"/>
                </a:solidFill>
                <a:latin typeface="Arial"/>
                <a:cs typeface="Arial"/>
              </a:rPr>
              <a:t>D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</a:t>
            </a:r>
            <a:r>
              <a:rPr sz="1400" spc="-145" dirty="0">
                <a:solidFill>
                  <a:srgbClr val="FAF8F8"/>
                </a:solidFill>
                <a:latin typeface="Arial MT"/>
                <a:cs typeface="Arial MT"/>
              </a:rPr>
              <a:t>c</a:t>
            </a:r>
            <a:r>
              <a:rPr sz="2100" b="1" baseline="17857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2100" b="1" spc="-1305" baseline="17857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s</a:t>
            </a:r>
            <a:r>
              <a:rPr sz="1400" spc="-330" dirty="0">
                <a:solidFill>
                  <a:srgbClr val="FAF8F8"/>
                </a:solidFill>
                <a:latin typeface="Arial MT"/>
                <a:cs typeface="Arial MT"/>
              </a:rPr>
              <a:t>t</a:t>
            </a:r>
            <a:r>
              <a:rPr sz="2100" b="1" spc="-794" baseline="17857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spc="-250" dirty="0">
                <a:solidFill>
                  <a:srgbClr val="FAF8F8"/>
                </a:solidFill>
                <a:latin typeface="Arial MT"/>
                <a:cs typeface="Arial MT"/>
              </a:rPr>
              <a:t>a</a:t>
            </a:r>
            <a:r>
              <a:rPr sz="2100" b="1" spc="-1027" baseline="17857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te that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tells the  true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AF8F8"/>
                </a:solidFill>
                <a:latin typeface="Arial MT"/>
                <a:cs typeface="Arial MT"/>
              </a:rPr>
              <a:t>story.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Casualties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who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fit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into</a:t>
            </a:r>
            <a:r>
              <a:rPr sz="1400" spc="-1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the</a:t>
            </a:r>
            <a:r>
              <a:rPr sz="1400" spc="-10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minimal </a:t>
            </a:r>
            <a:r>
              <a:rPr sz="1400" spc="-37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category may not present themselves until </a:t>
            </a:r>
            <a:r>
              <a:rPr sz="1400" spc="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late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in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the triage</a:t>
            </a:r>
            <a:r>
              <a:rPr sz="1400" spc="-5" dirty="0">
                <a:solidFill>
                  <a:srgbClr val="FAF8F8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process.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907833" y="3427166"/>
            <a:ext cx="355600" cy="313690"/>
            <a:chOff x="5907833" y="3427166"/>
            <a:chExt cx="355600" cy="313690"/>
          </a:xfrm>
        </p:grpSpPr>
        <p:sp>
          <p:nvSpPr>
            <p:cNvPr id="27" name="object 27"/>
            <p:cNvSpPr/>
            <p:nvPr/>
          </p:nvSpPr>
          <p:spPr>
            <a:xfrm>
              <a:off x="5920534" y="3439866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1" y="0"/>
                  </a:moveTo>
                  <a:lnTo>
                    <a:pt x="0" y="288147"/>
                  </a:lnTo>
                  <a:lnTo>
                    <a:pt x="329703" y="288147"/>
                  </a:lnTo>
                  <a:lnTo>
                    <a:pt x="164851" y="0"/>
                  </a:lnTo>
                  <a:close/>
                </a:path>
              </a:pathLst>
            </a:custGeom>
            <a:solidFill>
              <a:srgbClr val="948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20533" y="3439866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329703" y="288148"/>
                  </a:lnTo>
                  <a:lnTo>
                    <a:pt x="0" y="288148"/>
                  </a:lnTo>
                  <a:lnTo>
                    <a:pt x="164852" y="0"/>
                  </a:lnTo>
                  <a:close/>
                </a:path>
              </a:pathLst>
            </a:custGeom>
            <a:ln w="25399">
              <a:solidFill>
                <a:srgbClr val="948D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25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01088" y="5000107"/>
            <a:ext cx="883919" cy="684530"/>
            <a:chOff x="7001088" y="5000107"/>
            <a:chExt cx="883919" cy="68453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7"/>
              <a:ext cx="669734" cy="669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024884" y="3823992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880718" y="2081624"/>
            <a:ext cx="5094605" cy="4366895"/>
            <a:chOff x="3880718" y="2081624"/>
            <a:chExt cx="5094605" cy="436689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4" y="2929140"/>
              <a:ext cx="674822" cy="5724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00770" y="3300634"/>
              <a:ext cx="682264" cy="50759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94335" y="2081624"/>
              <a:ext cx="340264" cy="6600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58794" y="2102616"/>
              <a:ext cx="333322" cy="6573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29065" y="2987427"/>
              <a:ext cx="690546" cy="59383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93418" y="4267979"/>
              <a:ext cx="5069205" cy="2167890"/>
            </a:xfrm>
            <a:custGeom>
              <a:avLst/>
              <a:gdLst/>
              <a:ahLst/>
              <a:cxnLst/>
              <a:rect l="l" t="t" r="r" b="b"/>
              <a:pathLst>
                <a:path w="5069205" h="2167890">
                  <a:moveTo>
                    <a:pt x="4919765" y="0"/>
                  </a:moveTo>
                  <a:lnTo>
                    <a:pt x="148863" y="0"/>
                  </a:lnTo>
                  <a:lnTo>
                    <a:pt x="101810" y="7589"/>
                  </a:lnTo>
                  <a:lnTo>
                    <a:pt x="60946" y="28721"/>
                  </a:lnTo>
                  <a:lnTo>
                    <a:pt x="28721" y="60945"/>
                  </a:lnTo>
                  <a:lnTo>
                    <a:pt x="7589" y="101809"/>
                  </a:lnTo>
                  <a:lnTo>
                    <a:pt x="0" y="148861"/>
                  </a:lnTo>
                  <a:lnTo>
                    <a:pt x="0" y="2018938"/>
                  </a:lnTo>
                  <a:lnTo>
                    <a:pt x="7589" y="2065990"/>
                  </a:lnTo>
                  <a:lnTo>
                    <a:pt x="28721" y="2106854"/>
                  </a:lnTo>
                  <a:lnTo>
                    <a:pt x="60946" y="2139079"/>
                  </a:lnTo>
                  <a:lnTo>
                    <a:pt x="101810" y="2160212"/>
                  </a:lnTo>
                  <a:lnTo>
                    <a:pt x="148863" y="2167801"/>
                  </a:lnTo>
                  <a:lnTo>
                    <a:pt x="4919765" y="2167801"/>
                  </a:lnTo>
                  <a:lnTo>
                    <a:pt x="4966817" y="2160212"/>
                  </a:lnTo>
                  <a:lnTo>
                    <a:pt x="5007681" y="2139079"/>
                  </a:lnTo>
                  <a:lnTo>
                    <a:pt x="5039906" y="2106854"/>
                  </a:lnTo>
                  <a:lnTo>
                    <a:pt x="5061039" y="2065990"/>
                  </a:lnTo>
                  <a:lnTo>
                    <a:pt x="5068628" y="2018938"/>
                  </a:lnTo>
                  <a:lnTo>
                    <a:pt x="5068628" y="148861"/>
                  </a:lnTo>
                  <a:lnTo>
                    <a:pt x="5061039" y="101809"/>
                  </a:lnTo>
                  <a:lnTo>
                    <a:pt x="5039906" y="60945"/>
                  </a:lnTo>
                  <a:lnTo>
                    <a:pt x="5007681" y="28721"/>
                  </a:lnTo>
                  <a:lnTo>
                    <a:pt x="4966817" y="7589"/>
                  </a:lnTo>
                  <a:lnTo>
                    <a:pt x="4919765" y="0"/>
                  </a:lnTo>
                  <a:close/>
                </a:path>
              </a:pathLst>
            </a:custGeom>
            <a:solidFill>
              <a:srgbClr val="BCB5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93418" y="4267979"/>
              <a:ext cx="5069205" cy="2167890"/>
            </a:xfrm>
            <a:custGeom>
              <a:avLst/>
              <a:gdLst/>
              <a:ahLst/>
              <a:cxnLst/>
              <a:rect l="l" t="t" r="r" b="b"/>
              <a:pathLst>
                <a:path w="5069205" h="2167890">
                  <a:moveTo>
                    <a:pt x="148862" y="0"/>
                  </a:moveTo>
                  <a:lnTo>
                    <a:pt x="4919766" y="0"/>
                  </a:lnTo>
                  <a:lnTo>
                    <a:pt x="4966818" y="7589"/>
                  </a:lnTo>
                  <a:lnTo>
                    <a:pt x="5007682" y="28721"/>
                  </a:lnTo>
                  <a:lnTo>
                    <a:pt x="5039906" y="60946"/>
                  </a:lnTo>
                  <a:lnTo>
                    <a:pt x="5061039" y="101810"/>
                  </a:lnTo>
                  <a:lnTo>
                    <a:pt x="5068628" y="148862"/>
                  </a:lnTo>
                  <a:lnTo>
                    <a:pt x="5068628" y="2018939"/>
                  </a:lnTo>
                  <a:lnTo>
                    <a:pt x="5061039" y="2065991"/>
                  </a:lnTo>
                  <a:lnTo>
                    <a:pt x="5039906" y="2106855"/>
                  </a:lnTo>
                  <a:lnTo>
                    <a:pt x="5007682" y="2139080"/>
                  </a:lnTo>
                  <a:lnTo>
                    <a:pt x="4966818" y="2160213"/>
                  </a:lnTo>
                  <a:lnTo>
                    <a:pt x="4919766" y="2167802"/>
                  </a:lnTo>
                  <a:lnTo>
                    <a:pt x="148862" y="2167802"/>
                  </a:lnTo>
                  <a:lnTo>
                    <a:pt x="101810" y="2160213"/>
                  </a:lnTo>
                  <a:lnTo>
                    <a:pt x="60946" y="2139080"/>
                  </a:lnTo>
                  <a:lnTo>
                    <a:pt x="28721" y="2106855"/>
                  </a:lnTo>
                  <a:lnTo>
                    <a:pt x="7589" y="2065991"/>
                  </a:lnTo>
                  <a:lnTo>
                    <a:pt x="0" y="2018939"/>
                  </a:lnTo>
                  <a:lnTo>
                    <a:pt x="0" y="148862"/>
                  </a:lnTo>
                  <a:lnTo>
                    <a:pt x="7589" y="101810"/>
                  </a:lnTo>
                  <a:lnTo>
                    <a:pt x="28721" y="60946"/>
                  </a:lnTo>
                  <a:lnTo>
                    <a:pt x="60946" y="28721"/>
                  </a:lnTo>
                  <a:lnTo>
                    <a:pt x="101810" y="7589"/>
                  </a:lnTo>
                  <a:lnTo>
                    <a:pt x="148862" y="0"/>
                  </a:lnTo>
                  <a:close/>
                </a:path>
              </a:pathLst>
            </a:custGeom>
            <a:ln w="25400">
              <a:solidFill>
                <a:srgbClr val="BCB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461158" y="3088380"/>
            <a:ext cx="1138555" cy="46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61017" y="4473483"/>
            <a:ext cx="4285615" cy="166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-15" dirty="0">
                <a:latin typeface="Arial"/>
                <a:cs typeface="Arial"/>
              </a:rPr>
              <a:t>EXPECTANT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  <a:spcBef>
                <a:spcPts val="80"/>
              </a:spcBef>
            </a:pPr>
            <a:r>
              <a:rPr sz="1400" dirty="0">
                <a:latin typeface="Arial MT"/>
                <a:cs typeface="Arial MT"/>
              </a:rPr>
              <a:t>Casualties in this category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have w</a:t>
            </a:r>
            <a:r>
              <a:rPr sz="1400" spc="-405" dirty="0">
                <a:latin typeface="Arial MT"/>
                <a:cs typeface="Arial MT"/>
              </a:rPr>
              <a:t>o</a:t>
            </a:r>
            <a:r>
              <a:rPr sz="2100" b="1" baseline="1984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2100" b="1" spc="-1732" baseline="1984" dirty="0">
                <a:solidFill>
                  <a:srgbClr val="BD232C"/>
                </a:solidFill>
                <a:latin typeface="Arial"/>
                <a:cs typeface="Arial"/>
              </a:rPr>
              <a:t>M</a:t>
            </a:r>
            <a:r>
              <a:rPr sz="1400" dirty="0">
                <a:latin typeface="Arial MT"/>
                <a:cs typeface="Arial MT"/>
              </a:rPr>
              <a:t>u</a:t>
            </a:r>
            <a:r>
              <a:rPr sz="1400" spc="-409" dirty="0">
                <a:latin typeface="Arial MT"/>
                <a:cs typeface="Arial MT"/>
              </a:rPr>
              <a:t>n</a:t>
            </a:r>
            <a:r>
              <a:rPr sz="2100" b="1" spc="-1139" baseline="1984" dirty="0">
                <a:solidFill>
                  <a:srgbClr val="BD232C"/>
                </a:solidFill>
                <a:latin typeface="Arial"/>
                <a:cs typeface="Arial"/>
              </a:rPr>
              <a:t>M</a:t>
            </a:r>
            <a:r>
              <a:rPr sz="1400" spc="-20" dirty="0">
                <a:latin typeface="Arial MT"/>
                <a:cs typeface="Arial MT"/>
              </a:rPr>
              <a:t>d</a:t>
            </a:r>
            <a:r>
              <a:rPr sz="2100" b="1" spc="-1372" baseline="1984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s</a:t>
            </a:r>
            <a:r>
              <a:rPr sz="1400" spc="-175" dirty="0">
                <a:latin typeface="Arial MT"/>
                <a:cs typeface="Arial MT"/>
              </a:rPr>
              <a:t> </a:t>
            </a:r>
            <a:r>
              <a:rPr sz="2100" b="1" spc="-1260" baseline="1984" dirty="0">
                <a:solidFill>
                  <a:srgbClr val="BD232C"/>
                </a:solidFill>
                <a:latin typeface="Arial"/>
                <a:cs typeface="Arial"/>
              </a:rPr>
              <a:t>D</a:t>
            </a:r>
            <a:r>
              <a:rPr sz="1400" dirty="0">
                <a:latin typeface="Arial MT"/>
                <a:cs typeface="Arial MT"/>
              </a:rPr>
              <a:t>t</a:t>
            </a:r>
            <a:r>
              <a:rPr sz="1400" spc="-335" dirty="0">
                <a:latin typeface="Arial MT"/>
                <a:cs typeface="Arial MT"/>
              </a:rPr>
              <a:t>h</a:t>
            </a:r>
            <a:r>
              <a:rPr sz="2100" b="1" spc="-89" baseline="1984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1400" spc="-720" dirty="0">
                <a:latin typeface="Arial MT"/>
                <a:cs typeface="Arial MT"/>
              </a:rPr>
              <a:t>a</a:t>
            </a:r>
            <a:r>
              <a:rPr sz="2100" b="1" spc="-442" baseline="1984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spc="-204" dirty="0">
                <a:latin typeface="Arial MT"/>
                <a:cs typeface="Arial MT"/>
              </a:rPr>
              <a:t>t</a:t>
            </a:r>
            <a:r>
              <a:rPr sz="2100" b="1" spc="-397" baseline="1984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spc="-515" dirty="0">
                <a:latin typeface="Arial MT"/>
                <a:cs typeface="Arial MT"/>
              </a:rPr>
              <a:t>a</a:t>
            </a:r>
            <a:r>
              <a:rPr sz="2100" b="1" spc="-630" baseline="1984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re so  </a:t>
            </a:r>
            <a:r>
              <a:rPr sz="1400" spc="-5" dirty="0">
                <a:latin typeface="Arial MT"/>
                <a:cs typeface="Arial MT"/>
              </a:rPr>
              <a:t>extensive,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that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even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were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sole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had the benefit of optimal medical resources, their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survival would be highly </a:t>
            </a:r>
            <a:r>
              <a:rPr sz="1400" spc="-15" dirty="0">
                <a:latin typeface="Arial MT"/>
                <a:cs typeface="Arial MT"/>
              </a:rPr>
              <a:t>unlikely. </a:t>
            </a:r>
            <a:r>
              <a:rPr sz="1400" dirty="0">
                <a:latin typeface="Arial MT"/>
                <a:cs typeface="Arial MT"/>
              </a:rPr>
              <a:t>Even so, </a:t>
            </a:r>
            <a:r>
              <a:rPr sz="1400" spc="-5" dirty="0">
                <a:latin typeface="Arial MT"/>
                <a:cs typeface="Arial MT"/>
              </a:rPr>
              <a:t>expectant </a:t>
            </a:r>
            <a:r>
              <a:rPr sz="1400" dirty="0">
                <a:latin typeface="Arial MT"/>
                <a:cs typeface="Arial MT"/>
              </a:rPr>
              <a:t> casualties should not be </a:t>
            </a:r>
            <a:r>
              <a:rPr sz="1400" spc="-5" dirty="0">
                <a:latin typeface="Arial MT"/>
                <a:cs typeface="Arial MT"/>
              </a:rPr>
              <a:t>neglected. They </a:t>
            </a:r>
            <a:r>
              <a:rPr sz="1400" dirty="0">
                <a:latin typeface="Arial MT"/>
                <a:cs typeface="Arial MT"/>
              </a:rPr>
              <a:t>should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receive </a:t>
            </a:r>
            <a:r>
              <a:rPr sz="1400" spc="-5" dirty="0">
                <a:latin typeface="Arial MT"/>
                <a:cs typeface="Arial MT"/>
              </a:rPr>
              <a:t>comfort </a:t>
            </a:r>
            <a:r>
              <a:rPr sz="1400" dirty="0">
                <a:latin typeface="Arial MT"/>
                <a:cs typeface="Arial MT"/>
              </a:rPr>
              <a:t>measures and pain medication if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possible,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deserve</a:t>
            </a:r>
            <a:r>
              <a:rPr sz="1400" spc="-5" dirty="0">
                <a:latin typeface="Arial MT"/>
                <a:cs typeface="Arial MT"/>
              </a:rPr>
              <a:t> re-triage </a:t>
            </a:r>
            <a:r>
              <a:rPr sz="1400" dirty="0">
                <a:latin typeface="Arial MT"/>
                <a:cs typeface="Arial MT"/>
              </a:rPr>
              <a:t>as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appropriate.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804196" y="3952751"/>
            <a:ext cx="355600" cy="313690"/>
            <a:chOff x="4804196" y="3952751"/>
            <a:chExt cx="355600" cy="313690"/>
          </a:xfrm>
        </p:grpSpPr>
        <p:sp>
          <p:nvSpPr>
            <p:cNvPr id="27" name="object 27"/>
            <p:cNvSpPr/>
            <p:nvPr/>
          </p:nvSpPr>
          <p:spPr>
            <a:xfrm>
              <a:off x="4816896" y="3965451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0" y="288149"/>
                  </a:lnTo>
                  <a:lnTo>
                    <a:pt x="329704" y="288149"/>
                  </a:lnTo>
                  <a:lnTo>
                    <a:pt x="164852" y="0"/>
                  </a:lnTo>
                  <a:close/>
                </a:path>
              </a:pathLst>
            </a:custGeom>
            <a:solidFill>
              <a:srgbClr val="BCB5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16896" y="3965451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329703" y="288148"/>
                  </a:lnTo>
                  <a:lnTo>
                    <a:pt x="0" y="288148"/>
                  </a:lnTo>
                  <a:lnTo>
                    <a:pt x="164852" y="0"/>
                  </a:lnTo>
                  <a:close/>
                </a:path>
              </a:pathLst>
            </a:custGeom>
            <a:ln w="25399">
              <a:solidFill>
                <a:srgbClr val="BCB5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26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01088" y="5000107"/>
            <a:ext cx="883919" cy="684530"/>
            <a:chOff x="7001088" y="5000107"/>
            <a:chExt cx="883919" cy="68453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7"/>
              <a:ext cx="669734" cy="669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024884" y="3823992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29065" y="2113885"/>
            <a:ext cx="5290820" cy="2829560"/>
            <a:chOff x="4529065" y="2113885"/>
            <a:chExt cx="5290820" cy="282956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5" y="2929140"/>
              <a:ext cx="674822" cy="5724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00770" y="3300634"/>
              <a:ext cx="682264" cy="50759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05117" y="2225716"/>
              <a:ext cx="534957" cy="6999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80841" y="2113885"/>
              <a:ext cx="458066" cy="6938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29065" y="2987427"/>
              <a:ext cx="690546" cy="5938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31696" y="3245361"/>
              <a:ext cx="1388141" cy="169789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461158" y="3088380"/>
            <a:ext cx="1138555" cy="46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04871" y="3730293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65748" y="2830369"/>
            <a:ext cx="104203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38455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EXIT </a:t>
            </a:r>
            <a:r>
              <a:rPr sz="1200" b="1" dirty="0">
                <a:latin typeface="Arial"/>
                <a:cs typeface="Arial"/>
              </a:rPr>
              <a:t> 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369977" y="4796355"/>
            <a:ext cx="3286125" cy="1746250"/>
            <a:chOff x="7369977" y="4796355"/>
            <a:chExt cx="3286125" cy="1746250"/>
          </a:xfrm>
        </p:grpSpPr>
        <p:sp>
          <p:nvSpPr>
            <p:cNvPr id="27" name="object 27"/>
            <p:cNvSpPr/>
            <p:nvPr/>
          </p:nvSpPr>
          <p:spPr>
            <a:xfrm>
              <a:off x="7382677" y="4809055"/>
              <a:ext cx="3260725" cy="1720850"/>
            </a:xfrm>
            <a:custGeom>
              <a:avLst/>
              <a:gdLst/>
              <a:ahLst/>
              <a:cxnLst/>
              <a:rect l="l" t="t" r="r" b="b"/>
              <a:pathLst>
                <a:path w="3260725" h="1720850">
                  <a:moveTo>
                    <a:pt x="3126032" y="0"/>
                  </a:moveTo>
                  <a:lnTo>
                    <a:pt x="134626" y="0"/>
                  </a:lnTo>
                  <a:lnTo>
                    <a:pt x="92073" y="6863"/>
                  </a:lnTo>
                  <a:lnTo>
                    <a:pt x="55117" y="25975"/>
                  </a:lnTo>
                  <a:lnTo>
                    <a:pt x="25975" y="55117"/>
                  </a:lnTo>
                  <a:lnTo>
                    <a:pt x="6863" y="92073"/>
                  </a:lnTo>
                  <a:lnTo>
                    <a:pt x="0" y="134626"/>
                  </a:lnTo>
                  <a:lnTo>
                    <a:pt x="0" y="1585618"/>
                  </a:lnTo>
                  <a:lnTo>
                    <a:pt x="6863" y="1628171"/>
                  </a:lnTo>
                  <a:lnTo>
                    <a:pt x="25975" y="1665127"/>
                  </a:lnTo>
                  <a:lnTo>
                    <a:pt x="55117" y="1694270"/>
                  </a:lnTo>
                  <a:lnTo>
                    <a:pt x="92073" y="1713382"/>
                  </a:lnTo>
                  <a:lnTo>
                    <a:pt x="134626" y="1720245"/>
                  </a:lnTo>
                  <a:lnTo>
                    <a:pt x="3126032" y="1720245"/>
                  </a:lnTo>
                  <a:lnTo>
                    <a:pt x="3168584" y="1713382"/>
                  </a:lnTo>
                  <a:lnTo>
                    <a:pt x="3205541" y="1694270"/>
                  </a:lnTo>
                  <a:lnTo>
                    <a:pt x="3234683" y="1665127"/>
                  </a:lnTo>
                  <a:lnTo>
                    <a:pt x="3253795" y="1628171"/>
                  </a:lnTo>
                  <a:lnTo>
                    <a:pt x="3260658" y="1585618"/>
                  </a:lnTo>
                  <a:lnTo>
                    <a:pt x="3260658" y="134626"/>
                  </a:lnTo>
                  <a:lnTo>
                    <a:pt x="3253795" y="92073"/>
                  </a:lnTo>
                  <a:lnTo>
                    <a:pt x="3234683" y="55117"/>
                  </a:lnTo>
                  <a:lnTo>
                    <a:pt x="3205541" y="25975"/>
                  </a:lnTo>
                  <a:lnTo>
                    <a:pt x="3168584" y="6863"/>
                  </a:lnTo>
                  <a:lnTo>
                    <a:pt x="312603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82677" y="4809055"/>
              <a:ext cx="3260725" cy="1720850"/>
            </a:xfrm>
            <a:custGeom>
              <a:avLst/>
              <a:gdLst/>
              <a:ahLst/>
              <a:cxnLst/>
              <a:rect l="l" t="t" r="r" b="b"/>
              <a:pathLst>
                <a:path w="3260725" h="1720850">
                  <a:moveTo>
                    <a:pt x="134626" y="0"/>
                  </a:moveTo>
                  <a:lnTo>
                    <a:pt x="3126033" y="0"/>
                  </a:lnTo>
                  <a:lnTo>
                    <a:pt x="3168586" y="6863"/>
                  </a:lnTo>
                  <a:lnTo>
                    <a:pt x="3205542" y="25975"/>
                  </a:lnTo>
                  <a:lnTo>
                    <a:pt x="3234685" y="55117"/>
                  </a:lnTo>
                  <a:lnTo>
                    <a:pt x="3253796" y="92074"/>
                  </a:lnTo>
                  <a:lnTo>
                    <a:pt x="3260660" y="134626"/>
                  </a:lnTo>
                  <a:lnTo>
                    <a:pt x="3260660" y="1585619"/>
                  </a:lnTo>
                  <a:lnTo>
                    <a:pt x="3253796" y="1628171"/>
                  </a:lnTo>
                  <a:lnTo>
                    <a:pt x="3234685" y="1665127"/>
                  </a:lnTo>
                  <a:lnTo>
                    <a:pt x="3205542" y="1694270"/>
                  </a:lnTo>
                  <a:lnTo>
                    <a:pt x="3168586" y="1713382"/>
                  </a:lnTo>
                  <a:lnTo>
                    <a:pt x="3126033" y="1720245"/>
                  </a:lnTo>
                  <a:lnTo>
                    <a:pt x="134626" y="1720245"/>
                  </a:lnTo>
                  <a:lnTo>
                    <a:pt x="92074" y="1713382"/>
                  </a:lnTo>
                  <a:lnTo>
                    <a:pt x="55117" y="1694270"/>
                  </a:lnTo>
                  <a:lnTo>
                    <a:pt x="25975" y="1665127"/>
                  </a:lnTo>
                  <a:lnTo>
                    <a:pt x="6863" y="1628171"/>
                  </a:lnTo>
                  <a:lnTo>
                    <a:pt x="0" y="1585619"/>
                  </a:lnTo>
                  <a:lnTo>
                    <a:pt x="0" y="134626"/>
                  </a:lnTo>
                  <a:lnTo>
                    <a:pt x="6863" y="92074"/>
                  </a:lnTo>
                  <a:lnTo>
                    <a:pt x="25975" y="55117"/>
                  </a:lnTo>
                  <a:lnTo>
                    <a:pt x="55117" y="25975"/>
                  </a:lnTo>
                  <a:lnTo>
                    <a:pt x="92074" y="6863"/>
                  </a:lnTo>
                  <a:lnTo>
                    <a:pt x="134626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996862" y="4669694"/>
            <a:ext cx="3200400" cy="1595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BD232C"/>
                </a:solidFill>
                <a:latin typeface="Arial"/>
                <a:cs typeface="Arial"/>
              </a:rPr>
              <a:t>IMMEDIATE</a:t>
            </a:r>
            <a:endParaRPr sz="1400">
              <a:latin typeface="Arial"/>
              <a:cs typeface="Arial"/>
            </a:endParaRPr>
          </a:p>
          <a:p>
            <a:pPr marL="725805" marR="5080">
              <a:lnSpc>
                <a:spcPts val="1600"/>
              </a:lnSpc>
              <a:spcBef>
                <a:spcPts val="1120"/>
              </a:spcBef>
            </a:pPr>
            <a:r>
              <a:rPr sz="1400" dirty="0">
                <a:latin typeface="Arial MT"/>
                <a:cs typeface="Arial MT"/>
              </a:rPr>
              <a:t>Once moving out with the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casualties they will then pre-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stage </a:t>
            </a:r>
            <a:r>
              <a:rPr sz="1400" dirty="0">
                <a:latin typeface="Arial MT"/>
                <a:cs typeface="Arial MT"/>
              </a:rPr>
              <a:t>the casualties near the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landing zone and prioritize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evacuation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by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establishing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who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Urgent,</a:t>
            </a:r>
            <a:r>
              <a:rPr sz="1400" spc="-15" dirty="0">
                <a:latin typeface="Arial MT"/>
                <a:cs typeface="Arial MT"/>
              </a:rPr>
              <a:t> Priority,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Routine.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783363" y="4531467"/>
            <a:ext cx="355600" cy="313690"/>
            <a:chOff x="8783363" y="4531467"/>
            <a:chExt cx="355600" cy="313690"/>
          </a:xfrm>
        </p:grpSpPr>
        <p:sp>
          <p:nvSpPr>
            <p:cNvPr id="31" name="object 31"/>
            <p:cNvSpPr/>
            <p:nvPr/>
          </p:nvSpPr>
          <p:spPr>
            <a:xfrm>
              <a:off x="8796063" y="4544167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0" y="288147"/>
                  </a:lnTo>
                  <a:lnTo>
                    <a:pt x="329704" y="288147"/>
                  </a:lnTo>
                  <a:lnTo>
                    <a:pt x="16485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96063" y="4544167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329703" y="288148"/>
                  </a:lnTo>
                  <a:lnTo>
                    <a:pt x="0" y="288148"/>
                  </a:lnTo>
                  <a:lnTo>
                    <a:pt x="164852" y="0"/>
                  </a:lnTo>
                  <a:close/>
                </a:path>
              </a:pathLst>
            </a:custGeom>
            <a:ln w="25399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27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29065" y="2113885"/>
            <a:ext cx="5290820" cy="3570604"/>
            <a:chOff x="4529065" y="2113885"/>
            <a:chExt cx="5290820" cy="3570604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8"/>
              <a:ext cx="669734" cy="669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1"/>
              <a:ext cx="574782" cy="6139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7" y="2929139"/>
              <a:ext cx="674822" cy="572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7078" y="2616987"/>
              <a:ext cx="646952" cy="6283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00773" y="3300634"/>
              <a:ext cx="682264" cy="5075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5117" y="2225716"/>
              <a:ext cx="534957" cy="69991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80841" y="2113885"/>
              <a:ext cx="458066" cy="69380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29065" y="2987427"/>
              <a:ext cx="690546" cy="5938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31696" y="3245361"/>
              <a:ext cx="1388141" cy="169789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461158" y="3088380"/>
            <a:ext cx="1138555" cy="46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04871" y="3730293"/>
            <a:ext cx="11537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goin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g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989453" y="3544144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38020" y="259674"/>
                </a:lnTo>
                <a:lnTo>
                  <a:pt x="888559" y="249471"/>
                </a:lnTo>
                <a:lnTo>
                  <a:pt x="929829" y="221645"/>
                </a:lnTo>
                <a:lnTo>
                  <a:pt x="957654" y="180375"/>
                </a:lnTo>
                <a:lnTo>
                  <a:pt x="967858" y="129837"/>
                </a:lnTo>
                <a:lnTo>
                  <a:pt x="957654" y="79298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138954" y="355759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992508" y="3950680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9"/>
                </a:lnTo>
                <a:lnTo>
                  <a:pt x="0" y="129838"/>
                </a:lnTo>
                <a:lnTo>
                  <a:pt x="10203" y="180376"/>
                </a:lnTo>
                <a:lnTo>
                  <a:pt x="38028" y="221647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38020" y="259675"/>
                </a:lnTo>
                <a:lnTo>
                  <a:pt x="888559" y="249472"/>
                </a:lnTo>
                <a:lnTo>
                  <a:pt x="929829" y="221647"/>
                </a:lnTo>
                <a:lnTo>
                  <a:pt x="957654" y="180376"/>
                </a:lnTo>
                <a:lnTo>
                  <a:pt x="967858" y="129838"/>
                </a:lnTo>
                <a:lnTo>
                  <a:pt x="957654" y="79299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103871" y="3964127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989453" y="4365724"/>
            <a:ext cx="970915" cy="259715"/>
          </a:xfrm>
          <a:custGeom>
            <a:avLst/>
            <a:gdLst/>
            <a:ahLst/>
            <a:cxnLst/>
            <a:rect l="l" t="t" r="r" b="b"/>
            <a:pathLst>
              <a:path w="970915" h="259714">
                <a:moveTo>
                  <a:pt x="841076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41076" y="259674"/>
                </a:lnTo>
                <a:lnTo>
                  <a:pt x="891615" y="249471"/>
                </a:lnTo>
                <a:lnTo>
                  <a:pt x="932886" y="221645"/>
                </a:lnTo>
                <a:lnTo>
                  <a:pt x="960711" y="180375"/>
                </a:lnTo>
                <a:lnTo>
                  <a:pt x="970915" y="129837"/>
                </a:lnTo>
                <a:lnTo>
                  <a:pt x="960711" y="79298"/>
                </a:lnTo>
                <a:lnTo>
                  <a:pt x="932886" y="38028"/>
                </a:lnTo>
                <a:lnTo>
                  <a:pt x="891615" y="10203"/>
                </a:lnTo>
                <a:lnTo>
                  <a:pt x="841076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19311" y="437917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186455" y="2745201"/>
            <a:ext cx="3387725" cy="2652395"/>
            <a:chOff x="7186455" y="2745201"/>
            <a:chExt cx="3387725" cy="2652395"/>
          </a:xfrm>
        </p:grpSpPr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86455" y="2745201"/>
              <a:ext cx="3387660" cy="265178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249955" y="2770601"/>
              <a:ext cx="3260725" cy="2525395"/>
            </a:xfrm>
            <a:custGeom>
              <a:avLst/>
              <a:gdLst/>
              <a:ahLst/>
              <a:cxnLst/>
              <a:rect l="l" t="t" r="r" b="b"/>
              <a:pathLst>
                <a:path w="3260725" h="2525395">
                  <a:moveTo>
                    <a:pt x="3098695" y="0"/>
                  </a:moveTo>
                  <a:lnTo>
                    <a:pt x="161964" y="0"/>
                  </a:lnTo>
                  <a:lnTo>
                    <a:pt x="118908" y="5785"/>
                  </a:lnTo>
                  <a:lnTo>
                    <a:pt x="80218" y="22113"/>
                  </a:lnTo>
                  <a:lnTo>
                    <a:pt x="47438" y="47438"/>
                  </a:lnTo>
                  <a:lnTo>
                    <a:pt x="22113" y="80218"/>
                  </a:lnTo>
                  <a:lnTo>
                    <a:pt x="5785" y="118908"/>
                  </a:lnTo>
                  <a:lnTo>
                    <a:pt x="0" y="161965"/>
                  </a:lnTo>
                  <a:lnTo>
                    <a:pt x="0" y="2362817"/>
                  </a:lnTo>
                  <a:lnTo>
                    <a:pt x="5785" y="2405873"/>
                  </a:lnTo>
                  <a:lnTo>
                    <a:pt x="22113" y="2444563"/>
                  </a:lnTo>
                  <a:lnTo>
                    <a:pt x="47438" y="2477343"/>
                  </a:lnTo>
                  <a:lnTo>
                    <a:pt x="80218" y="2502668"/>
                  </a:lnTo>
                  <a:lnTo>
                    <a:pt x="118908" y="2518996"/>
                  </a:lnTo>
                  <a:lnTo>
                    <a:pt x="161964" y="2524781"/>
                  </a:lnTo>
                  <a:lnTo>
                    <a:pt x="3098695" y="2524781"/>
                  </a:lnTo>
                  <a:lnTo>
                    <a:pt x="3141752" y="2518996"/>
                  </a:lnTo>
                  <a:lnTo>
                    <a:pt x="3180442" y="2502668"/>
                  </a:lnTo>
                  <a:lnTo>
                    <a:pt x="3213221" y="2477343"/>
                  </a:lnTo>
                  <a:lnTo>
                    <a:pt x="3238547" y="2444563"/>
                  </a:lnTo>
                  <a:lnTo>
                    <a:pt x="3254874" y="2405873"/>
                  </a:lnTo>
                  <a:lnTo>
                    <a:pt x="3260660" y="2362817"/>
                  </a:lnTo>
                  <a:lnTo>
                    <a:pt x="3260660" y="161965"/>
                  </a:lnTo>
                  <a:lnTo>
                    <a:pt x="3254874" y="118908"/>
                  </a:lnTo>
                  <a:lnTo>
                    <a:pt x="3238547" y="80218"/>
                  </a:lnTo>
                  <a:lnTo>
                    <a:pt x="3213221" y="47438"/>
                  </a:lnTo>
                  <a:lnTo>
                    <a:pt x="3180442" y="22113"/>
                  </a:lnTo>
                  <a:lnTo>
                    <a:pt x="3141752" y="5785"/>
                  </a:lnTo>
                  <a:lnTo>
                    <a:pt x="309869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49955" y="2770601"/>
              <a:ext cx="3260725" cy="2525395"/>
            </a:xfrm>
            <a:custGeom>
              <a:avLst/>
              <a:gdLst/>
              <a:ahLst/>
              <a:cxnLst/>
              <a:rect l="l" t="t" r="r" b="b"/>
              <a:pathLst>
                <a:path w="3260725" h="2525395">
                  <a:moveTo>
                    <a:pt x="161964" y="0"/>
                  </a:moveTo>
                  <a:lnTo>
                    <a:pt x="3098694" y="0"/>
                  </a:lnTo>
                  <a:lnTo>
                    <a:pt x="3141751" y="5785"/>
                  </a:lnTo>
                  <a:lnTo>
                    <a:pt x="3180441" y="22112"/>
                  </a:lnTo>
                  <a:lnTo>
                    <a:pt x="3213221" y="47438"/>
                  </a:lnTo>
                  <a:lnTo>
                    <a:pt x="3238547" y="80218"/>
                  </a:lnTo>
                  <a:lnTo>
                    <a:pt x="3254874" y="118908"/>
                  </a:lnTo>
                  <a:lnTo>
                    <a:pt x="3260660" y="161964"/>
                  </a:lnTo>
                  <a:lnTo>
                    <a:pt x="3260660" y="2362815"/>
                  </a:lnTo>
                  <a:lnTo>
                    <a:pt x="3254874" y="2405872"/>
                  </a:lnTo>
                  <a:lnTo>
                    <a:pt x="3238547" y="2444563"/>
                  </a:lnTo>
                  <a:lnTo>
                    <a:pt x="3213221" y="2477342"/>
                  </a:lnTo>
                  <a:lnTo>
                    <a:pt x="3180441" y="2502668"/>
                  </a:lnTo>
                  <a:lnTo>
                    <a:pt x="3141751" y="2518996"/>
                  </a:lnTo>
                  <a:lnTo>
                    <a:pt x="3098694" y="2524781"/>
                  </a:lnTo>
                  <a:lnTo>
                    <a:pt x="161964" y="2524781"/>
                  </a:lnTo>
                  <a:lnTo>
                    <a:pt x="118908" y="2518996"/>
                  </a:lnTo>
                  <a:lnTo>
                    <a:pt x="80218" y="2502668"/>
                  </a:lnTo>
                  <a:lnTo>
                    <a:pt x="47438" y="2477342"/>
                  </a:lnTo>
                  <a:lnTo>
                    <a:pt x="22112" y="2444563"/>
                  </a:lnTo>
                  <a:lnTo>
                    <a:pt x="5785" y="2405872"/>
                  </a:lnTo>
                  <a:lnTo>
                    <a:pt x="0" y="2362815"/>
                  </a:lnTo>
                  <a:lnTo>
                    <a:pt x="0" y="161964"/>
                  </a:lnTo>
                  <a:lnTo>
                    <a:pt x="5785" y="118908"/>
                  </a:lnTo>
                  <a:lnTo>
                    <a:pt x="22112" y="80218"/>
                  </a:lnTo>
                  <a:lnTo>
                    <a:pt x="47438" y="47438"/>
                  </a:lnTo>
                  <a:lnTo>
                    <a:pt x="80218" y="22112"/>
                  </a:lnTo>
                  <a:lnTo>
                    <a:pt x="118908" y="5785"/>
                  </a:lnTo>
                  <a:lnTo>
                    <a:pt x="161964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585393" y="2830369"/>
            <a:ext cx="2516505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5775" algn="ctr">
              <a:lnSpc>
                <a:spcPts val="132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EXIT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580"/>
              </a:lnSpc>
              <a:spcBef>
                <a:spcPts val="15"/>
              </a:spcBef>
            </a:pPr>
            <a:r>
              <a:rPr sz="1400" dirty="0">
                <a:latin typeface="Arial MT"/>
                <a:cs typeface="Arial MT"/>
              </a:rPr>
              <a:t>Unit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leaders</a:t>
            </a:r>
            <a:r>
              <a:rPr sz="1400" spc="-530" dirty="0">
                <a:latin typeface="Arial MT"/>
                <a:cs typeface="Arial MT"/>
              </a:rPr>
              <a:t>h</a:t>
            </a:r>
            <a:r>
              <a:rPr sz="1200" b="1" spc="-340" dirty="0">
                <a:latin typeface="Arial"/>
                <a:cs typeface="Arial"/>
              </a:rPr>
              <a:t>C</a:t>
            </a:r>
            <a:r>
              <a:rPr sz="1400" dirty="0">
                <a:latin typeface="Arial MT"/>
                <a:cs typeface="Arial MT"/>
              </a:rPr>
              <a:t>i</a:t>
            </a:r>
            <a:r>
              <a:rPr sz="1400" spc="-755" dirty="0">
                <a:latin typeface="Arial MT"/>
                <a:cs typeface="Arial MT"/>
              </a:rPr>
              <a:t>p</a:t>
            </a:r>
            <a:r>
              <a:rPr sz="1200" b="1" dirty="0">
                <a:latin typeface="Arial"/>
                <a:cs typeface="Arial"/>
              </a:rPr>
              <a:t>H</a:t>
            </a:r>
            <a:r>
              <a:rPr sz="1200" b="1" spc="-660" dirty="0">
                <a:latin typeface="Arial"/>
                <a:cs typeface="Arial"/>
              </a:rPr>
              <a:t>O</a:t>
            </a:r>
            <a:r>
              <a:rPr sz="1400" spc="-355" dirty="0">
                <a:latin typeface="Arial MT"/>
                <a:cs typeface="Arial MT"/>
              </a:rPr>
              <a:t>w</a:t>
            </a:r>
            <a:r>
              <a:rPr sz="1200" b="1" spc="-515" dirty="0">
                <a:latin typeface="Arial"/>
                <a:cs typeface="Arial"/>
              </a:rPr>
              <a:t>K</a:t>
            </a:r>
            <a:r>
              <a:rPr sz="1400" dirty="0">
                <a:latin typeface="Arial MT"/>
                <a:cs typeface="Arial MT"/>
              </a:rPr>
              <a:t>i</a:t>
            </a:r>
            <a:r>
              <a:rPr sz="1400" spc="-110" dirty="0">
                <a:latin typeface="Arial MT"/>
                <a:cs typeface="Arial MT"/>
              </a:rPr>
              <a:t>l</a:t>
            </a:r>
            <a:r>
              <a:rPr sz="1200" b="1" spc="-695" dirty="0"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l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200" b="1" spc="-795" dirty="0">
                <a:latin typeface="Arial"/>
                <a:cs typeface="Arial"/>
              </a:rPr>
              <a:t>P</a:t>
            </a:r>
            <a:r>
              <a:rPr sz="1400" dirty="0">
                <a:latin typeface="Arial MT"/>
                <a:cs typeface="Arial MT"/>
              </a:rPr>
              <a:t>d</a:t>
            </a:r>
            <a:r>
              <a:rPr sz="1400" spc="-770" dirty="0">
                <a:latin typeface="Arial MT"/>
                <a:cs typeface="Arial MT"/>
              </a:rPr>
              <a:t>e</a:t>
            </a:r>
            <a:r>
              <a:rPr sz="1200" b="1" spc="-170" dirty="0">
                <a:latin typeface="Arial"/>
                <a:cs typeface="Arial"/>
              </a:rPr>
              <a:t>O</a:t>
            </a:r>
            <a:r>
              <a:rPr sz="1400" spc="-225" dirty="0">
                <a:latin typeface="Arial MT"/>
                <a:cs typeface="Arial MT"/>
              </a:rPr>
              <a:t>t</a:t>
            </a:r>
            <a:r>
              <a:rPr sz="1200" b="1" spc="-114" dirty="0">
                <a:latin typeface="Arial"/>
                <a:cs typeface="Arial"/>
              </a:rPr>
              <a:t>I</a:t>
            </a:r>
            <a:r>
              <a:rPr sz="1400" spc="-670" dirty="0">
                <a:latin typeface="Arial MT"/>
                <a:cs typeface="Arial MT"/>
              </a:rPr>
              <a:t>e</a:t>
            </a:r>
            <a:r>
              <a:rPr sz="1200" b="1" spc="-204" dirty="0">
                <a:latin typeface="Arial"/>
                <a:cs typeface="Arial"/>
              </a:rPr>
              <a:t>N</a:t>
            </a:r>
            <a:r>
              <a:rPr sz="1400" spc="-270" dirty="0">
                <a:latin typeface="Arial MT"/>
                <a:cs typeface="Arial MT"/>
              </a:rPr>
              <a:t>r</a:t>
            </a:r>
            <a:r>
              <a:rPr sz="1200" b="1" spc="-470" dirty="0">
                <a:latin typeface="Arial"/>
                <a:cs typeface="Arial"/>
              </a:rPr>
              <a:t>T</a:t>
            </a:r>
            <a:r>
              <a:rPr sz="1400" dirty="0">
                <a:latin typeface="Arial MT"/>
                <a:cs typeface="Arial MT"/>
              </a:rPr>
              <a:t>mine  where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pre-stage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evacuation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area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will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placed,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well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28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85393" y="3589544"/>
            <a:ext cx="19596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securing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MEDEVAC/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99484" y="3792744"/>
            <a:ext cx="19348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b="1" baseline="-9920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2100" b="1" spc="-7" baseline="-9920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2100" b="1" spc="-195" baseline="-992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2100" b="1" spc="-307" baseline="-9920" dirty="0">
                <a:solidFill>
                  <a:srgbClr val="F49220"/>
                </a:solidFill>
                <a:latin typeface="Arial"/>
                <a:cs typeface="Arial"/>
              </a:rPr>
              <a:t>Y</a:t>
            </a:r>
            <a:r>
              <a:rPr sz="1400" spc="-655" dirty="0">
                <a:latin typeface="Arial MT"/>
                <a:cs typeface="Arial MT"/>
              </a:rPr>
              <a:t>T</a:t>
            </a:r>
            <a:r>
              <a:rPr sz="2100" b="1" spc="-585" baseline="-9920" dirty="0">
                <a:solidFill>
                  <a:srgbClr val="F49220"/>
                </a:solidFill>
                <a:latin typeface="Arial"/>
                <a:cs typeface="Arial"/>
              </a:rPr>
              <a:t>E</a:t>
            </a:r>
            <a:r>
              <a:rPr sz="1400" spc="-550" dirty="0">
                <a:latin typeface="Arial MT"/>
                <a:cs typeface="Arial MT"/>
              </a:rPr>
              <a:t>A</a:t>
            </a:r>
            <a:r>
              <a:rPr sz="2100" b="1" spc="-697" baseline="-9920" dirty="0">
                <a:solidFill>
                  <a:srgbClr val="F49220"/>
                </a:solidFill>
                <a:latin typeface="Arial"/>
                <a:cs typeface="Arial"/>
              </a:rPr>
              <a:t>D</a:t>
            </a:r>
            <a:r>
              <a:rPr sz="1400" dirty="0">
                <a:latin typeface="Arial MT"/>
                <a:cs typeface="Arial MT"/>
              </a:rPr>
              <a:t>CE</a:t>
            </a:r>
            <a:r>
              <a:rPr sz="1400" spc="-105" dirty="0">
                <a:latin typeface="Arial MT"/>
                <a:cs typeface="Arial MT"/>
              </a:rPr>
              <a:t>V</a:t>
            </a:r>
            <a:r>
              <a:rPr sz="1400" dirty="0">
                <a:latin typeface="Arial MT"/>
                <a:cs typeface="Arial MT"/>
              </a:rPr>
              <a:t>AC zone.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85393" y="4046744"/>
            <a:ext cx="33159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T</a:t>
            </a:r>
            <a:r>
              <a:rPr sz="1400" dirty="0">
                <a:latin typeface="Arial MT"/>
                <a:cs typeface="Arial MT"/>
              </a:rPr>
              <a:t>he medic is in charge of</a:t>
            </a:r>
            <a:r>
              <a:rPr sz="1400" spc="-130" dirty="0">
                <a:latin typeface="Arial MT"/>
                <a:cs typeface="Arial MT"/>
              </a:rPr>
              <a:t> </a:t>
            </a:r>
            <a:r>
              <a:rPr sz="3000" b="1" baseline="5555" dirty="0">
                <a:solidFill>
                  <a:srgbClr val="7F7F7F"/>
                </a:solidFill>
                <a:latin typeface="Arial"/>
                <a:cs typeface="Arial"/>
              </a:rPr>
              <a:t>Cas</a:t>
            </a:r>
            <a:r>
              <a:rPr sz="3000" b="1" spc="-7" baseline="555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3000" b="1" baseline="5555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3000" b="1" spc="-7" baseline="555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3000" b="1" baseline="5555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3000" b="1" spc="-7" baseline="555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3000" b="1" baseline="5555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3000" baseline="5555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85393" y="4326144"/>
            <a:ext cx="23583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categorizing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casualties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by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58762" y="4529344"/>
            <a:ext cx="294830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8810">
              <a:lnSpc>
                <a:spcPts val="1639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evacuation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category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(Urgent,</a:t>
            </a:r>
            <a:endParaRPr sz="1400">
              <a:latin typeface="Arial MT"/>
              <a:cs typeface="Arial MT"/>
            </a:endParaRPr>
          </a:p>
          <a:p>
            <a:pPr marL="50800">
              <a:lnSpc>
                <a:spcPts val="1639"/>
              </a:lnSpc>
            </a:pPr>
            <a:r>
              <a:rPr sz="2100" b="1" baseline="19841" dirty="0">
                <a:solidFill>
                  <a:srgbClr val="BD232C"/>
                </a:solidFill>
                <a:latin typeface="Arial"/>
                <a:cs typeface="Arial"/>
              </a:rPr>
              <a:t>IMME</a:t>
            </a:r>
            <a:r>
              <a:rPr sz="2100" b="1" spc="-52" baseline="19841" dirty="0">
                <a:solidFill>
                  <a:srgbClr val="BD232C"/>
                </a:solidFill>
                <a:latin typeface="Arial"/>
                <a:cs typeface="Arial"/>
              </a:rPr>
              <a:t>D</a:t>
            </a:r>
            <a:r>
              <a:rPr sz="1400" spc="-905" dirty="0">
                <a:latin typeface="Arial MT"/>
                <a:cs typeface="Arial MT"/>
              </a:rPr>
              <a:t>P</a:t>
            </a:r>
            <a:r>
              <a:rPr sz="2100" b="1" baseline="19841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2100" b="1" spc="-750" baseline="19841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spc="-75" dirty="0">
                <a:latin typeface="Arial MT"/>
                <a:cs typeface="Arial MT"/>
              </a:rPr>
              <a:t>r</a:t>
            </a:r>
            <a:r>
              <a:rPr sz="2100" b="1" spc="-1177" baseline="19841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dirty="0">
                <a:latin typeface="Arial MT"/>
                <a:cs typeface="Arial MT"/>
              </a:rPr>
              <a:t>i</a:t>
            </a:r>
            <a:r>
              <a:rPr sz="1400" spc="-310" dirty="0">
                <a:latin typeface="Arial MT"/>
                <a:cs typeface="Arial MT"/>
              </a:rPr>
              <a:t>o</a:t>
            </a:r>
            <a:r>
              <a:rPr sz="2100" b="1" spc="-944" baseline="1984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rit</a:t>
            </a:r>
            <a:r>
              <a:rPr sz="1400" spc="-105" dirty="0">
                <a:latin typeface="Arial MT"/>
                <a:cs typeface="Arial MT"/>
              </a:rPr>
              <a:t>y</a:t>
            </a:r>
            <a:r>
              <a:rPr sz="1400" dirty="0">
                <a:latin typeface="Arial MT"/>
                <a:cs typeface="Arial MT"/>
              </a:rPr>
              <a:t>,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Routine).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67663" y="3033560"/>
            <a:ext cx="1042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CHOKEPOINT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01088" y="5000107"/>
            <a:ext cx="883919" cy="684530"/>
            <a:chOff x="7001088" y="5000107"/>
            <a:chExt cx="883919" cy="68453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7"/>
              <a:ext cx="669734" cy="669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996862" y="4669694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24884" y="3823992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297078" y="2616987"/>
            <a:ext cx="1086485" cy="1191260"/>
            <a:chOff x="7297078" y="2616987"/>
            <a:chExt cx="1086485" cy="119126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7" y="2929139"/>
              <a:ext cx="674822" cy="5724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7078" y="2616987"/>
              <a:ext cx="646952" cy="6283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00773" y="3300634"/>
              <a:ext cx="682264" cy="50759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667777" y="3088380"/>
            <a:ext cx="786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95086" y="2081624"/>
            <a:ext cx="5424805" cy="2861945"/>
            <a:chOff x="4395086" y="2081624"/>
            <a:chExt cx="5424805" cy="2861945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5117" y="2225716"/>
              <a:ext cx="534957" cy="6999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63235" y="2415065"/>
              <a:ext cx="605477" cy="6864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80841" y="2113885"/>
              <a:ext cx="458066" cy="69380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94335" y="2081624"/>
              <a:ext cx="340264" cy="6600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58794" y="2102616"/>
              <a:ext cx="333322" cy="6573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29065" y="2987427"/>
              <a:ext cx="690546" cy="5938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95086" y="3364550"/>
              <a:ext cx="700055" cy="52012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67993" y="2677822"/>
              <a:ext cx="664166" cy="64435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31696" y="3245361"/>
              <a:ext cx="1388141" cy="169789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9604871" y="3730293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04406" y="2830369"/>
            <a:ext cx="364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EX</a:t>
            </a:r>
            <a:r>
              <a:rPr sz="1200" b="1" spc="-5" dirty="0">
                <a:latin typeface="Arial"/>
                <a:cs typeface="Arial"/>
              </a:rPr>
              <a:t>I</a:t>
            </a:r>
            <a:r>
              <a:rPr sz="1200" b="1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65748" y="3008169"/>
            <a:ext cx="1042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CHOKEPOINT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989453" y="3544144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38020" y="259674"/>
                </a:lnTo>
                <a:lnTo>
                  <a:pt x="888559" y="249471"/>
                </a:lnTo>
                <a:lnTo>
                  <a:pt x="929829" y="221645"/>
                </a:lnTo>
                <a:lnTo>
                  <a:pt x="957654" y="180375"/>
                </a:lnTo>
                <a:lnTo>
                  <a:pt x="967858" y="129837"/>
                </a:lnTo>
                <a:lnTo>
                  <a:pt x="957654" y="79298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1138954" y="355759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992508" y="3950680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9"/>
                </a:lnTo>
                <a:lnTo>
                  <a:pt x="0" y="129838"/>
                </a:lnTo>
                <a:lnTo>
                  <a:pt x="10203" y="180376"/>
                </a:lnTo>
                <a:lnTo>
                  <a:pt x="38028" y="221647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38020" y="259675"/>
                </a:lnTo>
                <a:lnTo>
                  <a:pt x="888559" y="249472"/>
                </a:lnTo>
                <a:lnTo>
                  <a:pt x="929829" y="221647"/>
                </a:lnTo>
                <a:lnTo>
                  <a:pt x="957654" y="180376"/>
                </a:lnTo>
                <a:lnTo>
                  <a:pt x="967858" y="129838"/>
                </a:lnTo>
                <a:lnTo>
                  <a:pt x="957654" y="79299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1103871" y="3964127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989453" y="4365724"/>
            <a:ext cx="970915" cy="259715"/>
          </a:xfrm>
          <a:custGeom>
            <a:avLst/>
            <a:gdLst/>
            <a:ahLst/>
            <a:cxnLst/>
            <a:rect l="l" t="t" r="r" b="b"/>
            <a:pathLst>
              <a:path w="970915" h="259714">
                <a:moveTo>
                  <a:pt x="841076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41076" y="259674"/>
                </a:lnTo>
                <a:lnTo>
                  <a:pt x="891615" y="249471"/>
                </a:lnTo>
                <a:lnTo>
                  <a:pt x="932886" y="221645"/>
                </a:lnTo>
                <a:lnTo>
                  <a:pt x="960711" y="180375"/>
                </a:lnTo>
                <a:lnTo>
                  <a:pt x="970915" y="129837"/>
                </a:lnTo>
                <a:lnTo>
                  <a:pt x="960711" y="79298"/>
                </a:lnTo>
                <a:lnTo>
                  <a:pt x="932886" y="38028"/>
                </a:lnTo>
                <a:lnTo>
                  <a:pt x="891615" y="10203"/>
                </a:lnTo>
                <a:lnTo>
                  <a:pt x="841076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119311" y="437917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024310" y="2089915"/>
            <a:ext cx="7618730" cy="3966210"/>
            <a:chOff x="3024310" y="2089915"/>
            <a:chExt cx="7618730" cy="3966210"/>
          </a:xfrm>
        </p:grpSpPr>
        <p:sp>
          <p:nvSpPr>
            <p:cNvPr id="42" name="object 42"/>
            <p:cNvSpPr/>
            <p:nvPr/>
          </p:nvSpPr>
          <p:spPr>
            <a:xfrm>
              <a:off x="3037010" y="2102615"/>
              <a:ext cx="7593330" cy="3940810"/>
            </a:xfrm>
            <a:custGeom>
              <a:avLst/>
              <a:gdLst/>
              <a:ahLst/>
              <a:cxnLst/>
              <a:rect l="l" t="t" r="r" b="b"/>
              <a:pathLst>
                <a:path w="7593330" h="3940810">
                  <a:moveTo>
                    <a:pt x="7526778" y="0"/>
                  </a:moveTo>
                  <a:lnTo>
                    <a:pt x="66155" y="0"/>
                  </a:lnTo>
                  <a:lnTo>
                    <a:pt x="40404" y="5199"/>
                  </a:lnTo>
                  <a:lnTo>
                    <a:pt x="19376" y="19377"/>
                  </a:lnTo>
                  <a:lnTo>
                    <a:pt x="5198" y="40405"/>
                  </a:lnTo>
                  <a:lnTo>
                    <a:pt x="0" y="66156"/>
                  </a:lnTo>
                  <a:lnTo>
                    <a:pt x="0" y="3874087"/>
                  </a:lnTo>
                  <a:lnTo>
                    <a:pt x="5198" y="3899838"/>
                  </a:lnTo>
                  <a:lnTo>
                    <a:pt x="19376" y="3920867"/>
                  </a:lnTo>
                  <a:lnTo>
                    <a:pt x="40404" y="3935045"/>
                  </a:lnTo>
                  <a:lnTo>
                    <a:pt x="66155" y="3940244"/>
                  </a:lnTo>
                  <a:lnTo>
                    <a:pt x="7526778" y="3940244"/>
                  </a:lnTo>
                  <a:lnTo>
                    <a:pt x="7552529" y="3935045"/>
                  </a:lnTo>
                  <a:lnTo>
                    <a:pt x="7573558" y="3920867"/>
                  </a:lnTo>
                  <a:lnTo>
                    <a:pt x="7587736" y="3899838"/>
                  </a:lnTo>
                  <a:lnTo>
                    <a:pt x="7592935" y="3874087"/>
                  </a:lnTo>
                  <a:lnTo>
                    <a:pt x="7592935" y="66156"/>
                  </a:lnTo>
                  <a:lnTo>
                    <a:pt x="7587736" y="40405"/>
                  </a:lnTo>
                  <a:lnTo>
                    <a:pt x="7573558" y="19377"/>
                  </a:lnTo>
                  <a:lnTo>
                    <a:pt x="7552529" y="5199"/>
                  </a:lnTo>
                  <a:lnTo>
                    <a:pt x="7526778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037010" y="2102615"/>
              <a:ext cx="7593330" cy="3940810"/>
            </a:xfrm>
            <a:custGeom>
              <a:avLst/>
              <a:gdLst/>
              <a:ahLst/>
              <a:cxnLst/>
              <a:rect l="l" t="t" r="r" b="b"/>
              <a:pathLst>
                <a:path w="7593330" h="3940810">
                  <a:moveTo>
                    <a:pt x="66156" y="0"/>
                  </a:moveTo>
                  <a:lnTo>
                    <a:pt x="7526779" y="0"/>
                  </a:lnTo>
                  <a:lnTo>
                    <a:pt x="7552530" y="5198"/>
                  </a:lnTo>
                  <a:lnTo>
                    <a:pt x="7573559" y="19376"/>
                  </a:lnTo>
                  <a:lnTo>
                    <a:pt x="7587737" y="40405"/>
                  </a:lnTo>
                  <a:lnTo>
                    <a:pt x="7592936" y="66156"/>
                  </a:lnTo>
                  <a:lnTo>
                    <a:pt x="7592936" y="3874086"/>
                  </a:lnTo>
                  <a:lnTo>
                    <a:pt x="7587737" y="3899838"/>
                  </a:lnTo>
                  <a:lnTo>
                    <a:pt x="7573559" y="3920866"/>
                  </a:lnTo>
                  <a:lnTo>
                    <a:pt x="7552530" y="3935044"/>
                  </a:lnTo>
                  <a:lnTo>
                    <a:pt x="7526779" y="3940243"/>
                  </a:lnTo>
                  <a:lnTo>
                    <a:pt x="66156" y="3940243"/>
                  </a:lnTo>
                  <a:lnTo>
                    <a:pt x="40405" y="3935044"/>
                  </a:lnTo>
                  <a:lnTo>
                    <a:pt x="19376" y="3920866"/>
                  </a:lnTo>
                  <a:lnTo>
                    <a:pt x="5198" y="3899838"/>
                  </a:lnTo>
                  <a:lnTo>
                    <a:pt x="0" y="3874086"/>
                  </a:lnTo>
                  <a:lnTo>
                    <a:pt x="0" y="66156"/>
                  </a:lnTo>
                  <a:lnTo>
                    <a:pt x="5198" y="40405"/>
                  </a:lnTo>
                  <a:lnTo>
                    <a:pt x="19376" y="19376"/>
                  </a:lnTo>
                  <a:lnTo>
                    <a:pt x="40405" y="5198"/>
                  </a:lnTo>
                  <a:lnTo>
                    <a:pt x="66156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266460" y="2664898"/>
            <a:ext cx="5410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="1" spc="-509" baseline="13888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1400" spc="-340" dirty="0">
                <a:latin typeface="Arial MT"/>
                <a:cs typeface="Arial MT"/>
              </a:rPr>
              <a:t>E</a:t>
            </a:r>
            <a:r>
              <a:rPr sz="2400" b="1" spc="-509" baseline="13888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1400" spc="-340" dirty="0">
                <a:latin typeface="Arial MT"/>
                <a:cs typeface="Arial MT"/>
              </a:rPr>
              <a:t>v</a:t>
            </a:r>
            <a:r>
              <a:rPr sz="2400" b="1" spc="-509" baseline="13888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1400" spc="-340" dirty="0">
                <a:latin typeface="Arial MT"/>
                <a:cs typeface="Arial MT"/>
              </a:rPr>
              <a:t>a</a:t>
            </a:r>
            <a:r>
              <a:rPr sz="2400" b="1" spc="-509" baseline="13888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1400" spc="-340" dirty="0">
                <a:latin typeface="Arial MT"/>
                <a:cs typeface="Arial MT"/>
              </a:rPr>
              <a:t>c</a:t>
            </a:r>
            <a:r>
              <a:rPr sz="2400" b="1" spc="-509" baseline="13888" dirty="0">
                <a:solidFill>
                  <a:srgbClr val="921928"/>
                </a:solidFill>
                <a:latin typeface="Arial"/>
                <a:cs typeface="Arial"/>
              </a:rPr>
              <a:t>G</a:t>
            </a:r>
            <a:r>
              <a:rPr sz="1400" spc="-340" dirty="0">
                <a:latin typeface="Arial MT"/>
                <a:cs typeface="Arial MT"/>
              </a:rPr>
              <a:t>ua</a:t>
            </a:r>
            <a:r>
              <a:rPr sz="2400" b="1" spc="-509" baseline="13888" dirty="0">
                <a:solidFill>
                  <a:srgbClr val="921928"/>
                </a:solidFill>
                <a:latin typeface="Arial"/>
                <a:cs typeface="Arial"/>
              </a:rPr>
              <a:t>E</a:t>
            </a:r>
            <a:r>
              <a:rPr sz="1400" spc="-340" dirty="0">
                <a:latin typeface="Arial MT"/>
                <a:cs typeface="Arial MT"/>
              </a:rPr>
              <a:t>tion</a:t>
            </a:r>
            <a:r>
              <a:rPr sz="1400" spc="-2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within 2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hours, denotes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 critical, </a:t>
            </a:r>
            <a:r>
              <a:rPr sz="1400" spc="-5" dirty="0">
                <a:latin typeface="Arial MT"/>
                <a:cs typeface="Arial MT"/>
              </a:rPr>
              <a:t>life-threatening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injury.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54987" y="2893498"/>
            <a:ext cx="47682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610" dirty="0">
                <a:latin typeface="Arial MT"/>
                <a:cs typeface="Arial MT"/>
              </a:rPr>
              <a:t>S</a:t>
            </a:r>
            <a:r>
              <a:rPr sz="1800" b="1" spc="-292" baseline="23148" dirty="0">
                <a:latin typeface="Arial"/>
                <a:cs typeface="Arial"/>
              </a:rPr>
              <a:t>E</a:t>
            </a:r>
            <a:r>
              <a:rPr sz="1400" spc="-590" dirty="0">
                <a:latin typeface="Arial MT"/>
                <a:cs typeface="Arial MT"/>
              </a:rPr>
              <a:t>u</a:t>
            </a:r>
            <a:r>
              <a:rPr sz="1800" b="1" spc="-419" baseline="23148" dirty="0">
                <a:latin typeface="Arial"/>
                <a:cs typeface="Arial"/>
              </a:rPr>
              <a:t>N</a:t>
            </a:r>
            <a:r>
              <a:rPr sz="1400" spc="-500" dirty="0">
                <a:latin typeface="Arial MT"/>
                <a:cs typeface="Arial MT"/>
              </a:rPr>
              <a:t>g</a:t>
            </a:r>
            <a:r>
              <a:rPr sz="1800" b="1" spc="-352" baseline="23148" dirty="0">
                <a:latin typeface="Arial"/>
                <a:cs typeface="Arial"/>
              </a:rPr>
              <a:t>T</a:t>
            </a:r>
            <a:r>
              <a:rPr sz="1400" spc="-545" dirty="0">
                <a:latin typeface="Arial MT"/>
                <a:cs typeface="Arial MT"/>
              </a:rPr>
              <a:t>g</a:t>
            </a:r>
            <a:r>
              <a:rPr sz="1800" b="1" spc="-487" baseline="23148" dirty="0">
                <a:latin typeface="Arial"/>
                <a:cs typeface="Arial"/>
              </a:rPr>
              <a:t>R</a:t>
            </a:r>
            <a:r>
              <a:rPr sz="1400" spc="-505" dirty="0">
                <a:latin typeface="Arial MT"/>
                <a:cs typeface="Arial MT"/>
              </a:rPr>
              <a:t>e</a:t>
            </a:r>
            <a:r>
              <a:rPr sz="1800" b="1" spc="-450" baseline="23148" dirty="0">
                <a:latin typeface="Arial"/>
                <a:cs typeface="Arial"/>
              </a:rPr>
              <a:t>Y</a:t>
            </a:r>
            <a:r>
              <a:rPr sz="1400" dirty="0">
                <a:latin typeface="Arial MT"/>
                <a:cs typeface="Arial MT"/>
              </a:rPr>
              <a:t>s</a:t>
            </a:r>
            <a:r>
              <a:rPr sz="1400" spc="-5" dirty="0">
                <a:latin typeface="Arial MT"/>
                <a:cs typeface="Arial MT"/>
              </a:rPr>
              <a:t>t</a:t>
            </a:r>
            <a:r>
              <a:rPr sz="1400" dirty="0">
                <a:latin typeface="Arial MT"/>
                <a:cs typeface="Arial MT"/>
              </a:rPr>
              <a:t>ions for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di</a:t>
            </a:r>
            <a:r>
              <a:rPr sz="1400" spc="-30" dirty="0">
                <a:latin typeface="Arial MT"/>
                <a:cs typeface="Arial MT"/>
              </a:rPr>
              <a:t>f</a:t>
            </a:r>
            <a:r>
              <a:rPr sz="1400" dirty="0">
                <a:latin typeface="Arial MT"/>
                <a:cs typeface="Arial MT"/>
              </a:rPr>
              <a:t>ferent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patterns in this category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are: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354987" y="3223698"/>
            <a:ext cx="4044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75" indent="-142875">
              <a:lnSpc>
                <a:spcPct val="100000"/>
              </a:lnSpc>
              <a:spcBef>
                <a:spcPts val="100"/>
              </a:spcBef>
              <a:buChar char="•"/>
              <a:tabLst>
                <a:tab pos="180975" algn="l"/>
              </a:tabLst>
            </a:pPr>
            <a:r>
              <a:rPr sz="1400" dirty="0">
                <a:latin typeface="Arial MT"/>
                <a:cs typeface="Arial MT"/>
              </a:rPr>
              <a:t>Significant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injuries from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385" dirty="0">
                <a:latin typeface="Arial MT"/>
                <a:cs typeface="Arial MT"/>
              </a:rPr>
              <a:t>a</a:t>
            </a:r>
            <a:r>
              <a:rPr sz="2100" b="1" baseline="-27777" dirty="0">
                <a:solidFill>
                  <a:srgbClr val="BCB5A4"/>
                </a:solidFill>
                <a:latin typeface="Arial"/>
                <a:cs typeface="Arial"/>
              </a:rPr>
              <a:t>/</a:t>
            </a:r>
            <a:r>
              <a:rPr sz="2100" b="1" spc="-832" baseline="-27777" dirty="0">
                <a:solidFill>
                  <a:srgbClr val="BCB5A4"/>
                </a:solidFill>
                <a:latin typeface="Arial"/>
                <a:cs typeface="Arial"/>
              </a:rPr>
              <a:t>E</a:t>
            </a:r>
            <a:r>
              <a:rPr sz="1400" spc="-229" dirty="0">
                <a:latin typeface="Arial MT"/>
                <a:cs typeface="Arial MT"/>
              </a:rPr>
              <a:t>d</a:t>
            </a:r>
            <a:r>
              <a:rPr sz="2100" b="1" spc="-1064" baseline="-27777" dirty="0">
                <a:solidFill>
                  <a:srgbClr val="BCB5A4"/>
                </a:solidFill>
                <a:latin typeface="Arial"/>
                <a:cs typeface="Arial"/>
              </a:rPr>
              <a:t>X</a:t>
            </a:r>
            <a:r>
              <a:rPr sz="1400" dirty="0">
                <a:latin typeface="Arial MT"/>
                <a:cs typeface="Arial MT"/>
              </a:rPr>
              <a:t>i</a:t>
            </a:r>
            <a:r>
              <a:rPr sz="1400" spc="-305" dirty="0">
                <a:latin typeface="Arial MT"/>
                <a:cs typeface="Arial MT"/>
              </a:rPr>
              <a:t>s</a:t>
            </a:r>
            <a:r>
              <a:rPr sz="2100" b="1" spc="-944" baseline="-27777" dirty="0">
                <a:solidFill>
                  <a:srgbClr val="BCB5A4"/>
                </a:solidFill>
                <a:latin typeface="Arial"/>
                <a:cs typeface="Arial"/>
              </a:rPr>
              <a:t>P</a:t>
            </a:r>
            <a:r>
              <a:rPr sz="1400" spc="-540" dirty="0">
                <a:latin typeface="Arial MT"/>
                <a:cs typeface="Arial MT"/>
              </a:rPr>
              <a:t>m</a:t>
            </a:r>
            <a:r>
              <a:rPr sz="2100" b="1" spc="-600" baseline="-27777" dirty="0">
                <a:solidFill>
                  <a:srgbClr val="BCB5A4"/>
                </a:solidFill>
                <a:latin typeface="Arial"/>
                <a:cs typeface="Arial"/>
              </a:rPr>
              <a:t>E</a:t>
            </a:r>
            <a:r>
              <a:rPr sz="1400" spc="-385" dirty="0">
                <a:latin typeface="Arial MT"/>
                <a:cs typeface="Arial MT"/>
              </a:rPr>
              <a:t>o</a:t>
            </a:r>
            <a:r>
              <a:rPr sz="2100" b="1" spc="-944" baseline="-27777" dirty="0">
                <a:solidFill>
                  <a:srgbClr val="BCB5A4"/>
                </a:solidFill>
                <a:latin typeface="Arial"/>
                <a:cs typeface="Arial"/>
              </a:rPr>
              <a:t>C</a:t>
            </a:r>
            <a:r>
              <a:rPr sz="1400" spc="-150" dirty="0">
                <a:latin typeface="Arial MT"/>
                <a:cs typeface="Arial MT"/>
              </a:rPr>
              <a:t>u</a:t>
            </a:r>
            <a:r>
              <a:rPr sz="2100" b="1" spc="-1064" baseline="-27777" dirty="0">
                <a:solidFill>
                  <a:srgbClr val="BCB5A4"/>
                </a:solidFill>
                <a:latin typeface="Arial"/>
                <a:cs typeface="Arial"/>
              </a:rPr>
              <a:t>T</a:t>
            </a:r>
            <a:r>
              <a:rPr sz="1400" spc="-180" dirty="0">
                <a:latin typeface="Arial MT"/>
                <a:cs typeface="Arial MT"/>
              </a:rPr>
              <a:t>n</a:t>
            </a:r>
            <a:r>
              <a:rPr sz="2100" b="1" spc="-1252" baseline="-27777" dirty="0">
                <a:solidFill>
                  <a:srgbClr val="BCB5A4"/>
                </a:solidFill>
                <a:latin typeface="Arial"/>
                <a:cs typeface="Arial"/>
              </a:rPr>
              <a:t>A</a:t>
            </a:r>
            <a:r>
              <a:rPr sz="1400" dirty="0">
                <a:latin typeface="Arial MT"/>
                <a:cs typeface="Arial MT"/>
              </a:rPr>
              <a:t>t</a:t>
            </a:r>
            <a:r>
              <a:rPr sz="1400" spc="-335" dirty="0">
                <a:latin typeface="Arial MT"/>
                <a:cs typeface="Arial MT"/>
              </a:rPr>
              <a:t>e</a:t>
            </a:r>
            <a:r>
              <a:rPr sz="2100" b="1" spc="-1019" baseline="-27777" dirty="0">
                <a:solidFill>
                  <a:srgbClr val="BCB5A4"/>
                </a:solidFill>
                <a:latin typeface="Arial"/>
                <a:cs typeface="Arial"/>
              </a:rPr>
              <a:t>N</a:t>
            </a:r>
            <a:r>
              <a:rPr sz="1400" spc="-105" dirty="0">
                <a:latin typeface="Arial MT"/>
                <a:cs typeface="Arial MT"/>
              </a:rPr>
              <a:t>d</a:t>
            </a:r>
            <a:r>
              <a:rPr sz="2100" b="1" spc="-555" baseline="-27777" dirty="0">
                <a:solidFill>
                  <a:srgbClr val="BCB5A4"/>
                </a:solidFill>
                <a:latin typeface="Arial"/>
                <a:cs typeface="Arial"/>
              </a:rPr>
              <a:t>T</a:t>
            </a:r>
            <a:r>
              <a:rPr sz="1400" dirty="0">
                <a:latin typeface="Arial MT"/>
                <a:cs typeface="Arial MT"/>
              </a:rPr>
              <a:t>IED attack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80387" y="3426898"/>
            <a:ext cx="595058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indent="-142875">
              <a:lnSpc>
                <a:spcPts val="1639"/>
              </a:lnSpc>
              <a:spcBef>
                <a:spcPts val="100"/>
              </a:spcBef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Gunshot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wound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penetrating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shrapnel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5" dirty="0">
                <a:latin typeface="Arial MT"/>
                <a:cs typeface="Arial MT"/>
              </a:rPr>
              <a:t> chest,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abdomen,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pelvis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39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Blunt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chest,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abdominal,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pelvic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trauma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 </a:t>
            </a:r>
            <a:r>
              <a:rPr sz="1400" spc="-5" dirty="0">
                <a:latin typeface="Arial MT"/>
                <a:cs typeface="Arial MT"/>
              </a:rPr>
              <a:t>suspected </a:t>
            </a:r>
            <a:r>
              <a:rPr sz="1400" dirty="0">
                <a:latin typeface="Arial MT"/>
                <a:cs typeface="Arial MT"/>
              </a:rPr>
              <a:t>noncompressible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380387" y="3833298"/>
            <a:ext cx="3446779" cy="206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ts val="1639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hemorrhage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Ongoing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airway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difficulty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Ongoing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respiratory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difficulty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Unconscious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Known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suspected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spinal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injury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Hemorrhagic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shock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spc="-5" dirty="0">
                <a:latin typeface="Arial MT"/>
                <a:cs typeface="Arial MT"/>
              </a:rPr>
              <a:t>External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bleeding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that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difficult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control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spc="-5" dirty="0">
                <a:latin typeface="Arial MT"/>
                <a:cs typeface="Arial MT"/>
              </a:rPr>
              <a:t>Extremity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absent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distal </a:t>
            </a:r>
            <a:r>
              <a:rPr sz="1400" dirty="0">
                <a:latin typeface="Arial MT"/>
                <a:cs typeface="Arial MT"/>
              </a:rPr>
              <a:t>pulses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00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Moderate/severe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TBI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39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Burns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greater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than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20%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TBSA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345596" y="2341670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9"/>
                </a:lnTo>
                <a:lnTo>
                  <a:pt x="0" y="129838"/>
                </a:lnTo>
                <a:lnTo>
                  <a:pt x="10203" y="180376"/>
                </a:lnTo>
                <a:lnTo>
                  <a:pt x="38028" y="221647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38020" y="259675"/>
                </a:lnTo>
                <a:lnTo>
                  <a:pt x="888559" y="249472"/>
                </a:lnTo>
                <a:lnTo>
                  <a:pt x="929829" y="221647"/>
                </a:lnTo>
                <a:lnTo>
                  <a:pt x="957654" y="180376"/>
                </a:lnTo>
                <a:lnTo>
                  <a:pt x="967858" y="129838"/>
                </a:lnTo>
                <a:lnTo>
                  <a:pt x="957654" y="79299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3495097" y="2355117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0617244" y="3488369"/>
            <a:ext cx="313690" cy="355600"/>
            <a:chOff x="10617244" y="3488369"/>
            <a:chExt cx="313690" cy="355600"/>
          </a:xfrm>
        </p:grpSpPr>
        <p:sp>
          <p:nvSpPr>
            <p:cNvPr id="52" name="object 52"/>
            <p:cNvSpPr/>
            <p:nvPr/>
          </p:nvSpPr>
          <p:spPr>
            <a:xfrm>
              <a:off x="10629945" y="3501069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0" y="0"/>
                  </a:moveTo>
                  <a:lnTo>
                    <a:pt x="0" y="329703"/>
                  </a:lnTo>
                  <a:lnTo>
                    <a:pt x="288147" y="164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629944" y="3501069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288148" y="164852"/>
                  </a:moveTo>
                  <a:lnTo>
                    <a:pt x="0" y="329703"/>
                  </a:lnTo>
                  <a:lnTo>
                    <a:pt x="0" y="0"/>
                  </a:lnTo>
                  <a:lnTo>
                    <a:pt x="288148" y="164852"/>
                  </a:lnTo>
                  <a:close/>
                </a:path>
              </a:pathLst>
            </a:custGeom>
            <a:ln w="25399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29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6047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697" y="1632118"/>
            <a:ext cx="11294110" cy="4076700"/>
          </a:xfrm>
          <a:custGeom>
            <a:avLst/>
            <a:gdLst/>
            <a:ahLst/>
            <a:cxnLst/>
            <a:rect l="l" t="t" r="r" b="b"/>
            <a:pathLst>
              <a:path w="11294110" h="4076700">
                <a:moveTo>
                  <a:pt x="222684" y="0"/>
                </a:moveTo>
                <a:lnTo>
                  <a:pt x="11070950" y="0"/>
                </a:lnTo>
                <a:lnTo>
                  <a:pt x="11115829" y="4524"/>
                </a:lnTo>
                <a:lnTo>
                  <a:pt x="11157629" y="17499"/>
                </a:lnTo>
                <a:lnTo>
                  <a:pt x="11195455" y="38030"/>
                </a:lnTo>
                <a:lnTo>
                  <a:pt x="11228412" y="65222"/>
                </a:lnTo>
                <a:lnTo>
                  <a:pt x="11255604" y="98179"/>
                </a:lnTo>
                <a:lnTo>
                  <a:pt x="11276135" y="136005"/>
                </a:lnTo>
                <a:lnTo>
                  <a:pt x="11289110" y="177805"/>
                </a:lnTo>
                <a:lnTo>
                  <a:pt x="11293635" y="222684"/>
                </a:lnTo>
                <a:lnTo>
                  <a:pt x="11293635" y="3853539"/>
                </a:lnTo>
                <a:lnTo>
                  <a:pt x="11289110" y="3898418"/>
                </a:lnTo>
                <a:lnTo>
                  <a:pt x="11276135" y="3940218"/>
                </a:lnTo>
                <a:lnTo>
                  <a:pt x="11255604" y="3978044"/>
                </a:lnTo>
                <a:lnTo>
                  <a:pt x="11228412" y="4011001"/>
                </a:lnTo>
                <a:lnTo>
                  <a:pt x="11195455" y="4038192"/>
                </a:lnTo>
                <a:lnTo>
                  <a:pt x="11157629" y="4058724"/>
                </a:lnTo>
                <a:lnTo>
                  <a:pt x="11115829" y="4071699"/>
                </a:lnTo>
                <a:lnTo>
                  <a:pt x="11070950" y="4076223"/>
                </a:lnTo>
                <a:lnTo>
                  <a:pt x="222684" y="4076223"/>
                </a:lnTo>
                <a:lnTo>
                  <a:pt x="177805" y="4071699"/>
                </a:lnTo>
                <a:lnTo>
                  <a:pt x="136005" y="4058724"/>
                </a:lnTo>
                <a:lnTo>
                  <a:pt x="98179" y="4038192"/>
                </a:lnTo>
                <a:lnTo>
                  <a:pt x="65222" y="4011001"/>
                </a:lnTo>
                <a:lnTo>
                  <a:pt x="38030" y="3978044"/>
                </a:lnTo>
                <a:lnTo>
                  <a:pt x="17499" y="3940218"/>
                </a:lnTo>
                <a:lnTo>
                  <a:pt x="4524" y="3898418"/>
                </a:lnTo>
                <a:lnTo>
                  <a:pt x="0" y="3853539"/>
                </a:lnTo>
                <a:lnTo>
                  <a:pt x="0" y="222684"/>
                </a:lnTo>
                <a:lnTo>
                  <a:pt x="4524" y="177805"/>
                </a:lnTo>
                <a:lnTo>
                  <a:pt x="17499" y="136005"/>
                </a:lnTo>
                <a:lnTo>
                  <a:pt x="38030" y="98179"/>
                </a:lnTo>
                <a:lnTo>
                  <a:pt x="65222" y="65222"/>
                </a:lnTo>
                <a:lnTo>
                  <a:pt x="98179" y="38030"/>
                </a:lnTo>
                <a:lnTo>
                  <a:pt x="136005" y="17499"/>
                </a:lnTo>
                <a:lnTo>
                  <a:pt x="177805" y="4524"/>
                </a:lnTo>
                <a:lnTo>
                  <a:pt x="222684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3471" y="1834810"/>
            <a:ext cx="104889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Given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a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combat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or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noncombat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scenario,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perform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Tactical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Field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Care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in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accordance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with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CoTCCC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91999" y="5858781"/>
            <a:ext cx="7724140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833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7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85"/>
              </a:spcBef>
              <a:tabLst>
                <a:tab pos="3139440" algn="l"/>
                <a:tab pos="5020310" algn="l"/>
              </a:tabLst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	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 Cognitive ELOs	=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09423" y="1079854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6457" y="2263151"/>
            <a:ext cx="10863580" cy="3204845"/>
            <a:chOff x="706457" y="2263151"/>
            <a:chExt cx="10863580" cy="3204845"/>
          </a:xfrm>
        </p:grpSpPr>
        <p:sp>
          <p:nvSpPr>
            <p:cNvPr id="14" name="object 14"/>
            <p:cNvSpPr/>
            <p:nvPr/>
          </p:nvSpPr>
          <p:spPr>
            <a:xfrm>
              <a:off x="706457" y="2277438"/>
              <a:ext cx="10863580" cy="0"/>
            </a:xfrm>
            <a:custGeom>
              <a:avLst/>
              <a:gdLst/>
              <a:ahLst/>
              <a:cxnLst/>
              <a:rect l="l" t="t" r="r" b="b"/>
              <a:pathLst>
                <a:path w="10863580">
                  <a:moveTo>
                    <a:pt x="0" y="0"/>
                  </a:moveTo>
                  <a:lnTo>
                    <a:pt x="10863277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101" y="2420406"/>
              <a:ext cx="183080" cy="183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6659" y="2813772"/>
              <a:ext cx="183080" cy="1830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6659" y="3236386"/>
              <a:ext cx="183080" cy="1830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101" y="3883776"/>
              <a:ext cx="183080" cy="1830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9452" y="4265459"/>
              <a:ext cx="170380" cy="1703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3101" y="4259109"/>
              <a:ext cx="183080" cy="1830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658" y="4902263"/>
              <a:ext cx="183080" cy="1830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9452" y="5290884"/>
              <a:ext cx="170380" cy="1703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3101" y="5284534"/>
              <a:ext cx="183080" cy="18308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85311" y="1803589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05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90897" y="2254415"/>
            <a:ext cx="10348595" cy="295021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394970" lvl="1" indent="-382905">
              <a:lnSpc>
                <a:spcPct val="100000"/>
              </a:lnSpc>
              <a:spcBef>
                <a:spcPts val="1005"/>
              </a:spcBef>
              <a:buFont typeface="Arial"/>
              <a:buAutoNum type="arabicPeriod"/>
              <a:tabLst>
                <a:tab pos="395605" algn="l"/>
              </a:tabLst>
            </a:pP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importance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of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security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safety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sz="1600" spc="-25" dirty="0">
                <a:solidFill>
                  <a:srgbClr val="2E3334"/>
                </a:solidFill>
                <a:latin typeface="Arial MT"/>
                <a:cs typeface="Arial MT"/>
              </a:rPr>
              <a:t> Tactical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Field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Care. (CLS</a:t>
            </a:r>
            <a:r>
              <a:rPr sz="16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T5:E23)</a:t>
            </a:r>
            <a:endParaRPr sz="1600">
              <a:latin typeface="Arial MT"/>
              <a:cs typeface="Arial MT"/>
            </a:endParaRPr>
          </a:p>
          <a:p>
            <a:pPr marL="394970" lvl="1" indent="-382905">
              <a:lnSpc>
                <a:spcPct val="100000"/>
              </a:lnSpc>
              <a:spcBef>
                <a:spcPts val="905"/>
              </a:spcBef>
              <a:buFont typeface="Arial"/>
              <a:buAutoNum type="arabicPeriod"/>
              <a:tabLst>
                <a:tab pos="395605" algn="l"/>
              </a:tabLst>
            </a:pP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basic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principles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removal/extraction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casualties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from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unit-specific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platform.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sz="16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T5:E24)</a:t>
            </a:r>
            <a:endParaRPr sz="1600">
              <a:latin typeface="Arial MT"/>
              <a:cs typeface="Arial MT"/>
            </a:endParaRPr>
          </a:p>
          <a:p>
            <a:pPr marL="394970" marR="5080" lvl="1" indent="-382905">
              <a:lnSpc>
                <a:spcPts val="1630"/>
              </a:lnSpc>
              <a:spcBef>
                <a:spcPts val="1200"/>
              </a:spcBef>
              <a:buFont typeface="Arial"/>
              <a:buAutoNum type="arabicPeriod"/>
              <a:tabLst>
                <a:tab pos="395605" algn="l"/>
              </a:tabLst>
            </a:pP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importance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techniques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communicating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information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with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unit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600" spc="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leadership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and/ </a:t>
            </a:r>
            <a:r>
              <a:rPr sz="1600" spc="-43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or</a:t>
            </a:r>
            <a:r>
              <a:rPr sz="16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medical personnel.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sz="1600" spc="-3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T5:E25)</a:t>
            </a:r>
            <a:endParaRPr sz="1600">
              <a:latin typeface="Arial MT"/>
              <a:cs typeface="Arial MT"/>
            </a:endParaRPr>
          </a:p>
          <a:p>
            <a:pPr marL="394970" lvl="1" indent="-382905">
              <a:lnSpc>
                <a:spcPct val="100000"/>
              </a:lnSpc>
              <a:spcBef>
                <a:spcPts val="894"/>
              </a:spcBef>
              <a:buFont typeface="Arial"/>
              <a:buAutoNum type="arabicPeriod"/>
              <a:tabLst>
                <a:tab pos="395605" algn="l"/>
              </a:tabLst>
            </a:pP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relevant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data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involved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communicating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information.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sz="16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T5:E26)</a:t>
            </a:r>
            <a:endParaRPr sz="1600">
              <a:latin typeface="Arial MT"/>
              <a:cs typeface="Arial MT"/>
            </a:endParaRPr>
          </a:p>
          <a:p>
            <a:pPr marL="394970" marR="543560" lvl="1" indent="-382905">
              <a:lnSpc>
                <a:spcPts val="1630"/>
              </a:lnSpc>
              <a:spcBef>
                <a:spcPts val="1200"/>
              </a:spcBef>
              <a:buFont typeface="Arial"/>
              <a:buAutoNum type="arabicPeriod"/>
              <a:tabLst>
                <a:tab pos="395605" algn="l"/>
              </a:tabLst>
            </a:pP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Demonstrate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communication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information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to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leadership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and/or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medical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personnel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(in 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accordance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with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Service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and/or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 unit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standard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operating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procedures in</a:t>
            </a:r>
            <a:r>
              <a:rPr sz="1600" spc="-25" dirty="0">
                <a:solidFill>
                  <a:srgbClr val="2E3334"/>
                </a:solidFill>
                <a:latin typeface="Arial MT"/>
                <a:cs typeface="Arial MT"/>
              </a:rPr>
              <a:t> Tactical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Field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Care).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sz="16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T5:E27)</a:t>
            </a:r>
            <a:endParaRPr sz="1600">
              <a:latin typeface="Arial MT"/>
              <a:cs typeface="Arial MT"/>
            </a:endParaRPr>
          </a:p>
          <a:p>
            <a:pPr marL="394970" lvl="1" indent="-382905">
              <a:lnSpc>
                <a:spcPct val="100000"/>
              </a:lnSpc>
              <a:spcBef>
                <a:spcPts val="894"/>
              </a:spcBef>
              <a:buFont typeface="Arial"/>
              <a:buAutoNum type="arabicPeriod"/>
              <a:tabLst>
                <a:tab pos="395605" algn="l"/>
              </a:tabLst>
            </a:pP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triage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considerations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 in</a:t>
            </a:r>
            <a:r>
              <a:rPr sz="16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Field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Care.</a:t>
            </a:r>
            <a:r>
              <a:rPr sz="16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sz="16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T5:E28)</a:t>
            </a:r>
            <a:endParaRPr sz="1600">
              <a:latin typeface="Arial MT"/>
              <a:cs typeface="Arial MT"/>
            </a:endParaRPr>
          </a:p>
          <a:p>
            <a:pPr marL="394970" lvl="1" indent="-382905">
              <a:lnSpc>
                <a:spcPct val="100000"/>
              </a:lnSpc>
              <a:spcBef>
                <a:spcPts val="905"/>
              </a:spcBef>
              <a:buFont typeface="Arial"/>
              <a:buAutoNum type="arabicPeriod"/>
              <a:tabLst>
                <a:tab pos="395605" algn="l"/>
              </a:tabLst>
            </a:pP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Demonstrate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consolidation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triage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casualties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a</a:t>
            </a:r>
            <a:r>
              <a:rPr sz="1600" spc="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6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collection</a:t>
            </a:r>
            <a:r>
              <a:rPr sz="1600" spc="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point.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01088" y="5000107"/>
            <a:ext cx="883919" cy="684530"/>
            <a:chOff x="7001088" y="5000107"/>
            <a:chExt cx="883919" cy="68453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7"/>
              <a:ext cx="669734" cy="669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024884" y="3823992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29065" y="2113885"/>
            <a:ext cx="3854450" cy="1694814"/>
            <a:chOff x="4529065" y="2113885"/>
            <a:chExt cx="3854450" cy="1694814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7" y="2929139"/>
              <a:ext cx="674822" cy="5724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7078" y="2616987"/>
              <a:ext cx="646952" cy="6283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00773" y="3300634"/>
              <a:ext cx="682264" cy="50759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5117" y="2225716"/>
              <a:ext cx="534957" cy="6999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80841" y="2113885"/>
              <a:ext cx="458066" cy="69380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29065" y="2987427"/>
              <a:ext cx="690546" cy="59383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461158" y="3312266"/>
            <a:ext cx="1138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31696" y="3245361"/>
            <a:ext cx="1388141" cy="1697893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9604871" y="3730293"/>
            <a:ext cx="11537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goin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g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65748" y="2830369"/>
            <a:ext cx="104203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38455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EXIT </a:t>
            </a:r>
            <a:r>
              <a:rPr sz="1200" b="1" dirty="0">
                <a:latin typeface="Arial"/>
                <a:cs typeface="Arial"/>
              </a:rPr>
              <a:t> 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989453" y="3544144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38020" y="259674"/>
                </a:lnTo>
                <a:lnTo>
                  <a:pt x="888559" y="249471"/>
                </a:lnTo>
                <a:lnTo>
                  <a:pt x="929829" y="221645"/>
                </a:lnTo>
                <a:lnTo>
                  <a:pt x="957654" y="180375"/>
                </a:lnTo>
                <a:lnTo>
                  <a:pt x="967858" y="129837"/>
                </a:lnTo>
                <a:lnTo>
                  <a:pt x="957654" y="79298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138954" y="355759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992508" y="3950680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9"/>
                </a:lnTo>
                <a:lnTo>
                  <a:pt x="0" y="129838"/>
                </a:lnTo>
                <a:lnTo>
                  <a:pt x="10203" y="180376"/>
                </a:lnTo>
                <a:lnTo>
                  <a:pt x="38028" y="221647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38020" y="259675"/>
                </a:lnTo>
                <a:lnTo>
                  <a:pt x="888559" y="249472"/>
                </a:lnTo>
                <a:lnTo>
                  <a:pt x="929829" y="221647"/>
                </a:lnTo>
                <a:lnTo>
                  <a:pt x="957654" y="180376"/>
                </a:lnTo>
                <a:lnTo>
                  <a:pt x="967858" y="129838"/>
                </a:lnTo>
                <a:lnTo>
                  <a:pt x="957654" y="79299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103871" y="3964127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989453" y="4365724"/>
            <a:ext cx="970915" cy="259715"/>
          </a:xfrm>
          <a:custGeom>
            <a:avLst/>
            <a:gdLst/>
            <a:ahLst/>
            <a:cxnLst/>
            <a:rect l="l" t="t" r="r" b="b"/>
            <a:pathLst>
              <a:path w="970915" h="259714">
                <a:moveTo>
                  <a:pt x="841076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41076" y="259674"/>
                </a:lnTo>
                <a:lnTo>
                  <a:pt x="891615" y="249471"/>
                </a:lnTo>
                <a:lnTo>
                  <a:pt x="932886" y="221645"/>
                </a:lnTo>
                <a:lnTo>
                  <a:pt x="960711" y="180375"/>
                </a:lnTo>
                <a:lnTo>
                  <a:pt x="970915" y="129837"/>
                </a:lnTo>
                <a:lnTo>
                  <a:pt x="960711" y="79298"/>
                </a:lnTo>
                <a:lnTo>
                  <a:pt x="932886" y="38028"/>
                </a:lnTo>
                <a:lnTo>
                  <a:pt x="891615" y="10203"/>
                </a:lnTo>
                <a:lnTo>
                  <a:pt x="841076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119311" y="437917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705351" y="2814590"/>
            <a:ext cx="5864225" cy="2715260"/>
            <a:chOff x="4705351" y="2814590"/>
            <a:chExt cx="5864225" cy="2715260"/>
          </a:xfrm>
        </p:grpSpPr>
        <p:sp>
          <p:nvSpPr>
            <p:cNvPr id="34" name="object 34"/>
            <p:cNvSpPr/>
            <p:nvPr/>
          </p:nvSpPr>
          <p:spPr>
            <a:xfrm>
              <a:off x="4718051" y="2827290"/>
              <a:ext cx="5838825" cy="2689860"/>
            </a:xfrm>
            <a:custGeom>
              <a:avLst/>
              <a:gdLst/>
              <a:ahLst/>
              <a:cxnLst/>
              <a:rect l="l" t="t" r="r" b="b"/>
              <a:pathLst>
                <a:path w="5838825" h="2689860">
                  <a:moveTo>
                    <a:pt x="5722593" y="0"/>
                  </a:moveTo>
                  <a:lnTo>
                    <a:pt x="115722" y="0"/>
                  </a:lnTo>
                  <a:lnTo>
                    <a:pt x="70678" y="9094"/>
                  </a:lnTo>
                  <a:lnTo>
                    <a:pt x="33894" y="33894"/>
                  </a:lnTo>
                  <a:lnTo>
                    <a:pt x="9094" y="70678"/>
                  </a:lnTo>
                  <a:lnTo>
                    <a:pt x="0" y="115722"/>
                  </a:lnTo>
                  <a:lnTo>
                    <a:pt x="0" y="2573615"/>
                  </a:lnTo>
                  <a:lnTo>
                    <a:pt x="9094" y="2618660"/>
                  </a:lnTo>
                  <a:lnTo>
                    <a:pt x="33894" y="2655444"/>
                  </a:lnTo>
                  <a:lnTo>
                    <a:pt x="70678" y="2680244"/>
                  </a:lnTo>
                  <a:lnTo>
                    <a:pt x="115722" y="2689338"/>
                  </a:lnTo>
                  <a:lnTo>
                    <a:pt x="5722593" y="2689338"/>
                  </a:lnTo>
                  <a:lnTo>
                    <a:pt x="5767637" y="2680244"/>
                  </a:lnTo>
                  <a:lnTo>
                    <a:pt x="5804421" y="2655444"/>
                  </a:lnTo>
                  <a:lnTo>
                    <a:pt x="5829221" y="2618660"/>
                  </a:lnTo>
                  <a:lnTo>
                    <a:pt x="5838315" y="2573615"/>
                  </a:lnTo>
                  <a:lnTo>
                    <a:pt x="5838315" y="115722"/>
                  </a:lnTo>
                  <a:lnTo>
                    <a:pt x="5829221" y="70678"/>
                  </a:lnTo>
                  <a:lnTo>
                    <a:pt x="5804421" y="33894"/>
                  </a:lnTo>
                  <a:lnTo>
                    <a:pt x="5767637" y="9094"/>
                  </a:lnTo>
                  <a:lnTo>
                    <a:pt x="5722593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18051" y="2827290"/>
              <a:ext cx="5838825" cy="2689860"/>
            </a:xfrm>
            <a:custGeom>
              <a:avLst/>
              <a:gdLst/>
              <a:ahLst/>
              <a:cxnLst/>
              <a:rect l="l" t="t" r="r" b="b"/>
              <a:pathLst>
                <a:path w="5838825" h="2689860">
                  <a:moveTo>
                    <a:pt x="115722" y="0"/>
                  </a:moveTo>
                  <a:lnTo>
                    <a:pt x="5722593" y="0"/>
                  </a:lnTo>
                  <a:lnTo>
                    <a:pt x="5767638" y="9094"/>
                  </a:lnTo>
                  <a:lnTo>
                    <a:pt x="5804421" y="33894"/>
                  </a:lnTo>
                  <a:lnTo>
                    <a:pt x="5829221" y="70677"/>
                  </a:lnTo>
                  <a:lnTo>
                    <a:pt x="5838315" y="115722"/>
                  </a:lnTo>
                  <a:lnTo>
                    <a:pt x="5838315" y="2573615"/>
                  </a:lnTo>
                  <a:lnTo>
                    <a:pt x="5829221" y="2618659"/>
                  </a:lnTo>
                  <a:lnTo>
                    <a:pt x="5804421" y="2655443"/>
                  </a:lnTo>
                  <a:lnTo>
                    <a:pt x="5767638" y="2680243"/>
                  </a:lnTo>
                  <a:lnTo>
                    <a:pt x="5722593" y="2689338"/>
                  </a:lnTo>
                  <a:lnTo>
                    <a:pt x="115722" y="2689338"/>
                  </a:lnTo>
                  <a:lnTo>
                    <a:pt x="70677" y="2680243"/>
                  </a:lnTo>
                  <a:lnTo>
                    <a:pt x="33894" y="2655443"/>
                  </a:lnTo>
                  <a:lnTo>
                    <a:pt x="9094" y="2618659"/>
                  </a:lnTo>
                  <a:lnTo>
                    <a:pt x="0" y="2573615"/>
                  </a:lnTo>
                  <a:lnTo>
                    <a:pt x="0" y="115722"/>
                  </a:lnTo>
                  <a:lnTo>
                    <a:pt x="9094" y="70677"/>
                  </a:lnTo>
                  <a:lnTo>
                    <a:pt x="33894" y="33894"/>
                  </a:lnTo>
                  <a:lnTo>
                    <a:pt x="70677" y="9094"/>
                  </a:lnTo>
                  <a:lnTo>
                    <a:pt x="115722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075944" y="3632690"/>
            <a:ext cx="47174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Suggestions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different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patterns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this category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are: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50544" y="3886690"/>
            <a:ext cx="58762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75" indent="-142875">
              <a:lnSpc>
                <a:spcPct val="100000"/>
              </a:lnSpc>
              <a:spcBef>
                <a:spcPts val="100"/>
              </a:spcBef>
              <a:buChar char="•"/>
              <a:tabLst>
                <a:tab pos="180975" algn="l"/>
              </a:tabLst>
            </a:pPr>
            <a:r>
              <a:rPr sz="1400" dirty="0">
                <a:latin typeface="Arial MT"/>
                <a:cs typeface="Arial MT"/>
              </a:rPr>
              <a:t>Isolated,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open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extremity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fracture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bleeding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30" dirty="0">
                <a:latin typeface="Arial MT"/>
                <a:cs typeface="Arial MT"/>
              </a:rPr>
              <a:t>controlled</a:t>
            </a:r>
            <a:r>
              <a:rPr sz="3000" b="1" spc="-44" baseline="-29166" dirty="0">
                <a:solidFill>
                  <a:srgbClr val="7F7F7F"/>
                </a:solidFill>
                <a:latin typeface="Arial"/>
                <a:cs typeface="Arial"/>
              </a:rPr>
              <a:t>Casualties</a:t>
            </a:r>
            <a:endParaRPr sz="3000" baseline="-29166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075944" y="4166090"/>
            <a:ext cx="340042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indent="-142875">
              <a:lnSpc>
                <a:spcPts val="1639"/>
              </a:lnSpc>
              <a:spcBef>
                <a:spcPts val="100"/>
              </a:spcBef>
              <a:buChar char="•"/>
              <a:tabLst>
                <a:tab pos="155575" algn="l"/>
              </a:tabLst>
            </a:pPr>
            <a:r>
              <a:rPr sz="1400" spc="-5" dirty="0">
                <a:latin typeface="Arial MT"/>
                <a:cs typeface="Arial MT"/>
              </a:rPr>
              <a:t>Extremity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injury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tourniquet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place</a:t>
            </a:r>
            <a:endParaRPr sz="1400">
              <a:latin typeface="Arial MT"/>
              <a:cs typeface="Arial MT"/>
            </a:endParaRPr>
          </a:p>
          <a:p>
            <a:pPr marL="155575" indent="-142875">
              <a:lnSpc>
                <a:spcPts val="1639"/>
              </a:lnSpc>
              <a:buChar char="•"/>
              <a:tabLst>
                <a:tab pos="155575" algn="l"/>
              </a:tabLst>
            </a:pPr>
            <a:r>
              <a:rPr sz="1400" dirty="0">
                <a:latin typeface="Arial MT"/>
                <a:cs typeface="Arial MT"/>
              </a:rPr>
              <a:t>Penetrating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other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serious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eye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injury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37844" y="4572490"/>
            <a:ext cx="422783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indent="-142875">
              <a:lnSpc>
                <a:spcPts val="1639"/>
              </a:lnSpc>
              <a:spcBef>
                <a:spcPts val="100"/>
              </a:spcBef>
              <a:buChar char="•"/>
              <a:tabLst>
                <a:tab pos="193675" algn="l"/>
              </a:tabLst>
            </a:pPr>
            <a:r>
              <a:rPr sz="1400" dirty="0">
                <a:latin typeface="Arial MT"/>
                <a:cs typeface="Arial MT"/>
              </a:rPr>
              <a:t>Significant </a:t>
            </a:r>
            <a:r>
              <a:rPr sz="1400" spc="-5" dirty="0">
                <a:latin typeface="Arial MT"/>
                <a:cs typeface="Arial MT"/>
              </a:rPr>
              <a:t>soft-tissue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345" dirty="0">
                <a:latin typeface="Arial MT"/>
                <a:cs typeface="Arial MT"/>
              </a:rPr>
              <a:t>in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IM</a:t>
            </a:r>
            <a:r>
              <a:rPr sz="1400" spc="-345" dirty="0">
                <a:latin typeface="Arial MT"/>
                <a:cs typeface="Arial MT"/>
              </a:rPr>
              <a:t>ju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M</a:t>
            </a:r>
            <a:r>
              <a:rPr sz="1400" spc="-345" dirty="0">
                <a:latin typeface="Arial MT"/>
                <a:cs typeface="Arial MT"/>
              </a:rPr>
              <a:t>ry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spc="-345" dirty="0">
                <a:latin typeface="Arial MT"/>
                <a:cs typeface="Arial MT"/>
              </a:rPr>
              <a:t>w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D</a:t>
            </a:r>
            <a:r>
              <a:rPr sz="1400" spc="-345" dirty="0">
                <a:latin typeface="Arial MT"/>
                <a:cs typeface="Arial MT"/>
              </a:rPr>
              <a:t>i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1400" spc="-345" dirty="0">
                <a:latin typeface="Arial MT"/>
                <a:cs typeface="Arial MT"/>
              </a:rPr>
              <a:t>t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spc="-345" dirty="0">
                <a:latin typeface="Arial MT"/>
                <a:cs typeface="Arial MT"/>
              </a:rPr>
              <a:t>ho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spc="-345" dirty="0">
                <a:latin typeface="Arial MT"/>
                <a:cs typeface="Arial MT"/>
              </a:rPr>
              <a:t>u</a:t>
            </a:r>
            <a:r>
              <a:rPr sz="2100" b="1" spc="-517" baseline="-2976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spc="-345" dirty="0">
                <a:latin typeface="Arial MT"/>
                <a:cs typeface="Arial MT"/>
              </a:rPr>
              <a:t>t</a:t>
            </a:r>
            <a:r>
              <a:rPr sz="1400" spc="-30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major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bleeding</a:t>
            </a:r>
            <a:endParaRPr sz="1400">
              <a:latin typeface="Arial MT"/>
              <a:cs typeface="Arial MT"/>
            </a:endParaRPr>
          </a:p>
          <a:p>
            <a:pPr marL="193675" indent="-142875">
              <a:lnSpc>
                <a:spcPts val="1639"/>
              </a:lnSpc>
              <a:buChar char="•"/>
              <a:tabLst>
                <a:tab pos="193675" algn="l"/>
              </a:tabLst>
            </a:pPr>
            <a:r>
              <a:rPr sz="1400" dirty="0">
                <a:latin typeface="Arial MT"/>
                <a:cs typeface="Arial MT"/>
              </a:rPr>
              <a:t>Burns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10%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20%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TBSA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43375" y="3068631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19" y="0"/>
                </a:moveTo>
                <a:lnTo>
                  <a:pt x="129837" y="0"/>
                </a:lnTo>
                <a:lnTo>
                  <a:pt x="79298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6"/>
                </a:lnTo>
                <a:lnTo>
                  <a:pt x="38028" y="221646"/>
                </a:lnTo>
                <a:lnTo>
                  <a:pt x="79298" y="249471"/>
                </a:lnTo>
                <a:lnTo>
                  <a:pt x="129837" y="259674"/>
                </a:lnTo>
                <a:lnTo>
                  <a:pt x="838019" y="259674"/>
                </a:lnTo>
                <a:lnTo>
                  <a:pt x="888558" y="249471"/>
                </a:lnTo>
                <a:lnTo>
                  <a:pt x="929828" y="221646"/>
                </a:lnTo>
                <a:lnTo>
                  <a:pt x="957653" y="180376"/>
                </a:lnTo>
                <a:lnTo>
                  <a:pt x="967856" y="129837"/>
                </a:lnTo>
                <a:lnTo>
                  <a:pt x="957653" y="79298"/>
                </a:lnTo>
                <a:lnTo>
                  <a:pt x="929828" y="38028"/>
                </a:lnTo>
                <a:lnTo>
                  <a:pt x="888558" y="10203"/>
                </a:lnTo>
                <a:lnTo>
                  <a:pt x="838019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050544" y="3056677"/>
            <a:ext cx="3285490" cy="612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00"/>
              </a:spcBef>
            </a:pPr>
            <a:r>
              <a:rPr sz="1200" b="1" spc="-110" dirty="0">
                <a:solidFill>
                  <a:srgbClr val="FFFFFF"/>
                </a:solidFill>
                <a:latin typeface="Arial"/>
                <a:cs typeface="Arial"/>
              </a:rPr>
              <a:t>PRIORI</a:t>
            </a:r>
            <a:r>
              <a:rPr sz="2100" b="1" spc="-165" baseline="-9920" dirty="0">
                <a:solidFill>
                  <a:srgbClr val="948D5C"/>
                </a:solidFill>
                <a:latin typeface="Arial"/>
                <a:cs typeface="Arial"/>
              </a:rPr>
              <a:t>M</a:t>
            </a:r>
            <a:r>
              <a:rPr sz="1200" b="1" spc="-11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100" b="1" spc="-165" baseline="-9920" dirty="0">
                <a:solidFill>
                  <a:srgbClr val="948D5C"/>
                </a:solidFill>
                <a:latin typeface="Arial"/>
                <a:cs typeface="Arial"/>
              </a:rPr>
              <a:t>INIMAL</a:t>
            </a:r>
            <a:endParaRPr sz="2100" baseline="-992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55"/>
              </a:spcBef>
            </a:pPr>
            <a:r>
              <a:rPr sz="1400" dirty="0">
                <a:latin typeface="Arial MT"/>
                <a:cs typeface="Arial MT"/>
              </a:rPr>
              <a:t>Evacuation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within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4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hours,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serious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injury.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511724" y="3845300"/>
            <a:ext cx="313690" cy="355600"/>
            <a:chOff x="10511724" y="3845300"/>
            <a:chExt cx="313690" cy="355600"/>
          </a:xfrm>
        </p:grpSpPr>
        <p:sp>
          <p:nvSpPr>
            <p:cNvPr id="43" name="object 43"/>
            <p:cNvSpPr/>
            <p:nvPr/>
          </p:nvSpPr>
          <p:spPr>
            <a:xfrm>
              <a:off x="10524424" y="3858000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0" y="0"/>
                  </a:moveTo>
                  <a:lnTo>
                    <a:pt x="0" y="329703"/>
                  </a:lnTo>
                  <a:lnTo>
                    <a:pt x="288147" y="164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524424" y="3858000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288147" y="164852"/>
                  </a:moveTo>
                  <a:lnTo>
                    <a:pt x="0" y="329703"/>
                  </a:lnTo>
                  <a:lnTo>
                    <a:pt x="0" y="0"/>
                  </a:lnTo>
                  <a:lnTo>
                    <a:pt x="288147" y="164852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30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29065" y="2113885"/>
            <a:ext cx="5290820" cy="3570604"/>
            <a:chOff x="4529065" y="2113885"/>
            <a:chExt cx="5290820" cy="3570604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8"/>
              <a:ext cx="669734" cy="669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1"/>
              <a:ext cx="574782" cy="6139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5" y="2929140"/>
              <a:ext cx="674822" cy="572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00770" y="3300634"/>
              <a:ext cx="682264" cy="5075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05117" y="2225716"/>
              <a:ext cx="534957" cy="6999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80841" y="2113885"/>
              <a:ext cx="458066" cy="6938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29065" y="2987427"/>
              <a:ext cx="690546" cy="5938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31696" y="3245361"/>
              <a:ext cx="1388141" cy="169789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604871" y="3730293"/>
            <a:ext cx="11537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goin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g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5748" y="2830369"/>
            <a:ext cx="104203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38455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EXIT </a:t>
            </a:r>
            <a:r>
              <a:rPr sz="1200" b="1" dirty="0">
                <a:latin typeface="Arial"/>
                <a:cs typeface="Arial"/>
              </a:rPr>
              <a:t> 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989453" y="3544144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38020" y="259674"/>
                </a:lnTo>
                <a:lnTo>
                  <a:pt x="888559" y="249471"/>
                </a:lnTo>
                <a:lnTo>
                  <a:pt x="929829" y="221645"/>
                </a:lnTo>
                <a:lnTo>
                  <a:pt x="957654" y="180375"/>
                </a:lnTo>
                <a:lnTo>
                  <a:pt x="967858" y="129837"/>
                </a:lnTo>
                <a:lnTo>
                  <a:pt x="957654" y="79298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138954" y="355759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992508" y="3950680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9"/>
                </a:lnTo>
                <a:lnTo>
                  <a:pt x="0" y="129838"/>
                </a:lnTo>
                <a:lnTo>
                  <a:pt x="10203" y="180376"/>
                </a:lnTo>
                <a:lnTo>
                  <a:pt x="38028" y="221647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38020" y="259675"/>
                </a:lnTo>
                <a:lnTo>
                  <a:pt x="888559" y="249472"/>
                </a:lnTo>
                <a:lnTo>
                  <a:pt x="929829" y="221647"/>
                </a:lnTo>
                <a:lnTo>
                  <a:pt x="957654" y="180376"/>
                </a:lnTo>
                <a:lnTo>
                  <a:pt x="967858" y="129838"/>
                </a:lnTo>
                <a:lnTo>
                  <a:pt x="957654" y="79299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103871" y="3964127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989453" y="4365724"/>
            <a:ext cx="970915" cy="259715"/>
          </a:xfrm>
          <a:custGeom>
            <a:avLst/>
            <a:gdLst/>
            <a:ahLst/>
            <a:cxnLst/>
            <a:rect l="l" t="t" r="r" b="b"/>
            <a:pathLst>
              <a:path w="970915" h="259714">
                <a:moveTo>
                  <a:pt x="841076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41076" y="259674"/>
                </a:lnTo>
                <a:lnTo>
                  <a:pt x="891615" y="249471"/>
                </a:lnTo>
                <a:lnTo>
                  <a:pt x="932886" y="221645"/>
                </a:lnTo>
                <a:lnTo>
                  <a:pt x="960711" y="180375"/>
                </a:lnTo>
                <a:lnTo>
                  <a:pt x="970915" y="129837"/>
                </a:lnTo>
                <a:lnTo>
                  <a:pt x="960711" y="79298"/>
                </a:lnTo>
                <a:lnTo>
                  <a:pt x="932886" y="38028"/>
                </a:lnTo>
                <a:lnTo>
                  <a:pt x="891615" y="10203"/>
                </a:lnTo>
                <a:lnTo>
                  <a:pt x="841076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119311" y="437917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0114" y="719879"/>
            <a:ext cx="1027176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5" dirty="0">
                <a:latin typeface="Arial"/>
                <a:cs typeface="Arial"/>
              </a:rPr>
              <a:t> RESPONSIBILITY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799162" y="3259933"/>
            <a:ext cx="5864225" cy="2748915"/>
            <a:chOff x="4799162" y="3259933"/>
            <a:chExt cx="5864225" cy="2748915"/>
          </a:xfrm>
        </p:grpSpPr>
        <p:sp>
          <p:nvSpPr>
            <p:cNvPr id="30" name="object 30"/>
            <p:cNvSpPr/>
            <p:nvPr/>
          </p:nvSpPr>
          <p:spPr>
            <a:xfrm>
              <a:off x="4811862" y="3272633"/>
              <a:ext cx="5838825" cy="2723515"/>
            </a:xfrm>
            <a:custGeom>
              <a:avLst/>
              <a:gdLst/>
              <a:ahLst/>
              <a:cxnLst/>
              <a:rect l="l" t="t" r="r" b="b"/>
              <a:pathLst>
                <a:path w="5838825" h="2723515">
                  <a:moveTo>
                    <a:pt x="5682698" y="0"/>
                  </a:moveTo>
                  <a:lnTo>
                    <a:pt x="155616" y="0"/>
                  </a:lnTo>
                  <a:lnTo>
                    <a:pt x="106429" y="7933"/>
                  </a:lnTo>
                  <a:lnTo>
                    <a:pt x="63711" y="30025"/>
                  </a:lnTo>
                  <a:lnTo>
                    <a:pt x="30025" y="63711"/>
                  </a:lnTo>
                  <a:lnTo>
                    <a:pt x="7933" y="106430"/>
                  </a:lnTo>
                  <a:lnTo>
                    <a:pt x="0" y="155618"/>
                  </a:lnTo>
                  <a:lnTo>
                    <a:pt x="0" y="2567349"/>
                  </a:lnTo>
                  <a:lnTo>
                    <a:pt x="7933" y="2616536"/>
                  </a:lnTo>
                  <a:lnTo>
                    <a:pt x="30025" y="2659255"/>
                  </a:lnTo>
                  <a:lnTo>
                    <a:pt x="63711" y="2692942"/>
                  </a:lnTo>
                  <a:lnTo>
                    <a:pt x="106429" y="2715033"/>
                  </a:lnTo>
                  <a:lnTo>
                    <a:pt x="155616" y="2722967"/>
                  </a:lnTo>
                  <a:lnTo>
                    <a:pt x="5682698" y="2722967"/>
                  </a:lnTo>
                  <a:lnTo>
                    <a:pt x="5731885" y="2715033"/>
                  </a:lnTo>
                  <a:lnTo>
                    <a:pt x="5774604" y="2692942"/>
                  </a:lnTo>
                  <a:lnTo>
                    <a:pt x="5808290" y="2659255"/>
                  </a:lnTo>
                  <a:lnTo>
                    <a:pt x="5830382" y="2616536"/>
                  </a:lnTo>
                  <a:lnTo>
                    <a:pt x="5838315" y="2567349"/>
                  </a:lnTo>
                  <a:lnTo>
                    <a:pt x="5838315" y="155618"/>
                  </a:lnTo>
                  <a:lnTo>
                    <a:pt x="5830382" y="106430"/>
                  </a:lnTo>
                  <a:lnTo>
                    <a:pt x="5808290" y="63711"/>
                  </a:lnTo>
                  <a:lnTo>
                    <a:pt x="5774604" y="30025"/>
                  </a:lnTo>
                  <a:lnTo>
                    <a:pt x="5731885" y="7933"/>
                  </a:lnTo>
                  <a:lnTo>
                    <a:pt x="5682698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811862" y="3272633"/>
              <a:ext cx="5838825" cy="2723515"/>
            </a:xfrm>
            <a:custGeom>
              <a:avLst/>
              <a:gdLst/>
              <a:ahLst/>
              <a:cxnLst/>
              <a:rect l="l" t="t" r="r" b="b"/>
              <a:pathLst>
                <a:path w="5838825" h="2723515">
                  <a:moveTo>
                    <a:pt x="155617" y="0"/>
                  </a:moveTo>
                  <a:lnTo>
                    <a:pt x="5682698" y="0"/>
                  </a:lnTo>
                  <a:lnTo>
                    <a:pt x="5731885" y="7933"/>
                  </a:lnTo>
                  <a:lnTo>
                    <a:pt x="5774604" y="30025"/>
                  </a:lnTo>
                  <a:lnTo>
                    <a:pt x="5808290" y="63711"/>
                  </a:lnTo>
                  <a:lnTo>
                    <a:pt x="5830382" y="106430"/>
                  </a:lnTo>
                  <a:lnTo>
                    <a:pt x="5838315" y="155617"/>
                  </a:lnTo>
                  <a:lnTo>
                    <a:pt x="5838315" y="2567349"/>
                  </a:lnTo>
                  <a:lnTo>
                    <a:pt x="5830382" y="2616536"/>
                  </a:lnTo>
                  <a:lnTo>
                    <a:pt x="5808290" y="2659255"/>
                  </a:lnTo>
                  <a:lnTo>
                    <a:pt x="5774604" y="2692942"/>
                  </a:lnTo>
                  <a:lnTo>
                    <a:pt x="5731885" y="2715034"/>
                  </a:lnTo>
                  <a:lnTo>
                    <a:pt x="5682698" y="2722967"/>
                  </a:lnTo>
                  <a:lnTo>
                    <a:pt x="155617" y="2722967"/>
                  </a:lnTo>
                  <a:lnTo>
                    <a:pt x="106430" y="2715034"/>
                  </a:lnTo>
                  <a:lnTo>
                    <a:pt x="63711" y="2692942"/>
                  </a:lnTo>
                  <a:lnTo>
                    <a:pt x="30025" y="2659255"/>
                  </a:lnTo>
                  <a:lnTo>
                    <a:pt x="7933" y="2616536"/>
                  </a:lnTo>
                  <a:lnTo>
                    <a:pt x="0" y="2567349"/>
                  </a:lnTo>
                  <a:lnTo>
                    <a:pt x="0" y="155617"/>
                  </a:lnTo>
                  <a:lnTo>
                    <a:pt x="7933" y="106430"/>
                  </a:lnTo>
                  <a:lnTo>
                    <a:pt x="30025" y="63711"/>
                  </a:lnTo>
                  <a:lnTo>
                    <a:pt x="63711" y="30025"/>
                  </a:lnTo>
                  <a:lnTo>
                    <a:pt x="106430" y="7933"/>
                  </a:lnTo>
                  <a:lnTo>
                    <a:pt x="155617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156041" y="3886517"/>
            <a:ext cx="41351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Evacuation within 24 h</a:t>
            </a:r>
            <a:r>
              <a:rPr sz="1400" spc="-275" dirty="0">
                <a:latin typeface="Arial MT"/>
                <a:cs typeface="Arial MT"/>
              </a:rPr>
              <a:t>o</a:t>
            </a:r>
            <a:r>
              <a:rPr sz="2100" b="1" spc="-1110" baseline="19841" dirty="0">
                <a:solidFill>
                  <a:srgbClr val="F49220"/>
                </a:solidFill>
                <a:latin typeface="Arial"/>
                <a:cs typeface="Arial"/>
              </a:rPr>
              <a:t>D</a:t>
            </a:r>
            <a:r>
              <a:rPr sz="1400" spc="-45" dirty="0">
                <a:latin typeface="Arial MT"/>
                <a:cs typeface="Arial MT"/>
              </a:rPr>
              <a:t>u</a:t>
            </a:r>
            <a:r>
              <a:rPr sz="2100" b="1" spc="-1342" baseline="19841" dirty="0">
                <a:solidFill>
                  <a:srgbClr val="F49220"/>
                </a:solidFill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r</a:t>
            </a:r>
            <a:r>
              <a:rPr sz="1400" spc="-275" dirty="0">
                <a:latin typeface="Arial MT"/>
                <a:cs typeface="Arial MT"/>
              </a:rPr>
              <a:t>s</a:t>
            </a:r>
            <a:r>
              <a:rPr sz="2100" b="1" spc="-877" baseline="19841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dirty="0">
                <a:latin typeface="Arial MT"/>
                <a:cs typeface="Arial MT"/>
              </a:rPr>
              <a:t>,</a:t>
            </a:r>
            <a:r>
              <a:rPr sz="1400" spc="-200" dirty="0">
                <a:latin typeface="Arial MT"/>
                <a:cs typeface="Arial MT"/>
              </a:rPr>
              <a:t> </a:t>
            </a:r>
            <a:r>
              <a:rPr sz="2100" b="1" spc="-1222" baseline="19841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spc="-480" dirty="0">
                <a:latin typeface="Arial MT"/>
                <a:cs typeface="Arial MT"/>
              </a:rPr>
              <a:t>m</a:t>
            </a:r>
            <a:r>
              <a:rPr sz="2100" b="1" spc="-682" baseline="19841" dirty="0">
                <a:solidFill>
                  <a:srgbClr val="F49220"/>
                </a:solidFill>
                <a:latin typeface="Arial"/>
                <a:cs typeface="Arial"/>
              </a:rPr>
              <a:t>Y</a:t>
            </a:r>
            <a:r>
              <a:rPr sz="1400" dirty="0">
                <a:latin typeface="Arial MT"/>
                <a:cs typeface="Arial MT"/>
              </a:rPr>
              <a:t>i</a:t>
            </a:r>
            <a:r>
              <a:rPr sz="1400" spc="-170" dirty="0">
                <a:latin typeface="Arial MT"/>
                <a:cs typeface="Arial MT"/>
              </a:rPr>
              <a:t>l</a:t>
            </a:r>
            <a:r>
              <a:rPr sz="2100" b="1" spc="-1155" baseline="19841" dirty="0">
                <a:solidFill>
                  <a:srgbClr val="F49220"/>
                </a:solidFill>
                <a:latin typeface="Arial"/>
                <a:cs typeface="Arial"/>
              </a:rPr>
              <a:t>E</a:t>
            </a:r>
            <a:r>
              <a:rPr sz="1400" spc="-15" dirty="0">
                <a:latin typeface="Arial MT"/>
                <a:cs typeface="Arial MT"/>
              </a:rPr>
              <a:t>d</a:t>
            </a:r>
            <a:r>
              <a:rPr sz="2100" b="1" spc="-914" baseline="19841" dirty="0">
                <a:solidFill>
                  <a:srgbClr val="F49220"/>
                </a:solidFill>
                <a:latin typeface="Arial"/>
                <a:cs typeface="Arial"/>
              </a:rPr>
              <a:t>D</a:t>
            </a:r>
            <a:r>
              <a:rPr sz="1400" dirty="0">
                <a:latin typeface="Arial MT"/>
                <a:cs typeface="Arial MT"/>
              </a:rPr>
              <a:t>to moderate injur</a:t>
            </a:r>
            <a:r>
              <a:rPr sz="1400" spc="-105" dirty="0">
                <a:latin typeface="Arial MT"/>
                <a:cs typeface="Arial MT"/>
              </a:rPr>
              <a:t>y</a:t>
            </a:r>
            <a:r>
              <a:rPr sz="1400" dirty="0"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56041" y="3889931"/>
            <a:ext cx="5770245" cy="178498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0"/>
              </a:spcBef>
            </a:pPr>
            <a:r>
              <a:rPr sz="2100" spc="-7" baseline="1984" dirty="0">
                <a:latin typeface="Arial MT"/>
                <a:cs typeface="Arial MT"/>
              </a:rPr>
              <a:t>Suggestions</a:t>
            </a:r>
            <a:r>
              <a:rPr sz="2100" baseline="1984" dirty="0">
                <a:latin typeface="Arial MT"/>
                <a:cs typeface="Arial MT"/>
              </a:rPr>
              <a:t> for</a:t>
            </a:r>
            <a:r>
              <a:rPr sz="2100" spc="-7" baseline="1984" dirty="0">
                <a:latin typeface="Arial MT"/>
                <a:cs typeface="Arial MT"/>
              </a:rPr>
              <a:t> different </a:t>
            </a:r>
            <a:r>
              <a:rPr sz="2100" baseline="1984" dirty="0">
                <a:latin typeface="Arial MT"/>
                <a:cs typeface="Arial MT"/>
              </a:rPr>
              <a:t>injury</a:t>
            </a:r>
            <a:r>
              <a:rPr sz="2100" spc="-7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patterns in this category</a:t>
            </a:r>
            <a:r>
              <a:rPr sz="2100" spc="-7" baseline="1984" dirty="0">
                <a:latin typeface="Arial MT"/>
                <a:cs typeface="Arial MT"/>
              </a:rPr>
              <a:t> </a:t>
            </a:r>
            <a:r>
              <a:rPr sz="2100" spc="-644" baseline="1984" dirty="0">
                <a:latin typeface="Arial MT"/>
                <a:cs typeface="Arial MT"/>
              </a:rPr>
              <a:t>a</a:t>
            </a:r>
            <a:r>
              <a:rPr sz="2000" b="1" spc="-430" dirty="0">
                <a:solidFill>
                  <a:srgbClr val="7F7F7F"/>
                </a:solidFill>
                <a:latin typeface="Arial"/>
                <a:cs typeface="Arial"/>
              </a:rPr>
              <a:t>C</a:t>
            </a:r>
            <a:r>
              <a:rPr sz="2100" spc="-644" baseline="1984" dirty="0">
                <a:latin typeface="Arial MT"/>
                <a:cs typeface="Arial MT"/>
              </a:rPr>
              <a:t>re</a:t>
            </a:r>
            <a:r>
              <a:rPr sz="2000" b="1" spc="-430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100" spc="-644" baseline="1984" dirty="0">
                <a:latin typeface="Arial MT"/>
                <a:cs typeface="Arial MT"/>
              </a:rPr>
              <a:t>:</a:t>
            </a:r>
            <a:r>
              <a:rPr sz="2100" spc="82" baseline="1984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sualties</a:t>
            </a:r>
            <a:endParaRPr sz="2000">
              <a:latin typeface="Arial"/>
              <a:cs typeface="Arial"/>
            </a:endParaRPr>
          </a:p>
          <a:p>
            <a:pPr marL="180975" indent="-142875">
              <a:lnSpc>
                <a:spcPts val="1639"/>
              </a:lnSpc>
              <a:spcBef>
                <a:spcPts val="730"/>
              </a:spcBef>
              <a:buChar char="•"/>
              <a:tabLst>
                <a:tab pos="180975" algn="l"/>
              </a:tabLst>
            </a:pPr>
            <a:r>
              <a:rPr sz="1400" dirty="0">
                <a:latin typeface="Arial MT"/>
                <a:cs typeface="Arial MT"/>
              </a:rPr>
              <a:t>Concussion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(mild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TBI)</a:t>
            </a:r>
            <a:endParaRPr sz="1400">
              <a:latin typeface="Arial MT"/>
              <a:cs typeface="Arial MT"/>
            </a:endParaRPr>
          </a:p>
          <a:p>
            <a:pPr marL="180975" marR="1103630" indent="-142875">
              <a:lnSpc>
                <a:spcPts val="1600"/>
              </a:lnSpc>
              <a:spcBef>
                <a:spcPts val="80"/>
              </a:spcBef>
              <a:buChar char="•"/>
              <a:tabLst>
                <a:tab pos="180975" algn="l"/>
              </a:tabLst>
            </a:pPr>
            <a:r>
              <a:rPr sz="1400" dirty="0">
                <a:latin typeface="Arial MT"/>
                <a:cs typeface="Arial MT"/>
              </a:rPr>
              <a:t>Gunshot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wound to e</a:t>
            </a:r>
            <a:r>
              <a:rPr sz="1400" spc="-65" dirty="0">
                <a:latin typeface="Arial MT"/>
                <a:cs typeface="Arial MT"/>
              </a:rPr>
              <a:t>x</a:t>
            </a:r>
            <a:r>
              <a:rPr sz="2100" b="1" spc="-494" baseline="-13888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1400" spc="-65" dirty="0">
                <a:latin typeface="Arial MT"/>
                <a:cs typeface="Arial MT"/>
              </a:rPr>
              <a:t>t</a:t>
            </a:r>
            <a:r>
              <a:rPr sz="2100" b="1" spc="-1657" baseline="-13888" dirty="0">
                <a:solidFill>
                  <a:srgbClr val="BD232C"/>
                </a:solidFill>
                <a:latin typeface="Arial"/>
                <a:cs typeface="Arial"/>
              </a:rPr>
              <a:t>M</a:t>
            </a:r>
            <a:r>
              <a:rPr sz="1400" dirty="0">
                <a:latin typeface="Arial MT"/>
                <a:cs typeface="Arial MT"/>
              </a:rPr>
              <a:t>r</a:t>
            </a:r>
            <a:r>
              <a:rPr sz="1400" spc="-145" dirty="0">
                <a:latin typeface="Arial MT"/>
                <a:cs typeface="Arial MT"/>
              </a:rPr>
              <a:t>e</a:t>
            </a:r>
            <a:r>
              <a:rPr sz="2100" b="1" spc="-1545" baseline="-13888" dirty="0">
                <a:solidFill>
                  <a:srgbClr val="BD232C"/>
                </a:solidFill>
                <a:latin typeface="Arial"/>
                <a:cs typeface="Arial"/>
              </a:rPr>
              <a:t>M</a:t>
            </a:r>
            <a:r>
              <a:rPr sz="1400" spc="-145" dirty="0">
                <a:latin typeface="Arial MT"/>
                <a:cs typeface="Arial MT"/>
              </a:rPr>
              <a:t>m</a:t>
            </a:r>
            <a:r>
              <a:rPr sz="2100" b="1" spc="-1192" baseline="-13888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it</a:t>
            </a:r>
            <a:r>
              <a:rPr sz="1400" spc="-610" dirty="0">
                <a:latin typeface="Arial MT"/>
                <a:cs typeface="Arial MT"/>
              </a:rPr>
              <a:t>y</a:t>
            </a:r>
            <a:r>
              <a:rPr sz="2100" b="1" spc="-30" baseline="-13888" dirty="0">
                <a:solidFill>
                  <a:srgbClr val="BD232C"/>
                </a:solidFill>
                <a:latin typeface="Arial"/>
                <a:cs typeface="Arial"/>
              </a:rPr>
              <a:t>D</a:t>
            </a:r>
            <a:r>
              <a:rPr sz="1400" spc="-455" dirty="0">
                <a:latin typeface="Arial MT"/>
                <a:cs typeface="Arial MT"/>
              </a:rPr>
              <a:t>-</a:t>
            </a:r>
            <a:r>
              <a:rPr sz="2100" b="1" baseline="-13888" dirty="0">
                <a:solidFill>
                  <a:srgbClr val="BD232C"/>
                </a:solidFill>
                <a:latin typeface="Arial"/>
                <a:cs typeface="Arial"/>
              </a:rPr>
              <a:t>I</a:t>
            </a:r>
            <a:r>
              <a:rPr sz="2100" b="1" spc="-847" baseline="-13888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spc="-325" dirty="0">
                <a:latin typeface="Arial MT"/>
                <a:cs typeface="Arial MT"/>
              </a:rPr>
              <a:t>b</a:t>
            </a:r>
            <a:r>
              <a:rPr sz="2100" b="1" spc="-802" baseline="-13888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dirty="0">
                <a:latin typeface="Arial MT"/>
                <a:cs typeface="Arial MT"/>
              </a:rPr>
              <a:t>l</a:t>
            </a:r>
            <a:r>
              <a:rPr sz="1400" spc="-560" dirty="0">
                <a:latin typeface="Arial MT"/>
                <a:cs typeface="Arial MT"/>
              </a:rPr>
              <a:t>e</a:t>
            </a:r>
            <a:r>
              <a:rPr sz="2100" b="1" spc="-569" baseline="-13888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eding controlled without  tourniquet</a:t>
            </a:r>
            <a:endParaRPr sz="1400">
              <a:latin typeface="Arial MT"/>
              <a:cs typeface="Arial MT"/>
            </a:endParaRPr>
          </a:p>
          <a:p>
            <a:pPr marL="180975" indent="-142875">
              <a:lnSpc>
                <a:spcPts val="1520"/>
              </a:lnSpc>
              <a:buChar char="•"/>
              <a:tabLst>
                <a:tab pos="180975" algn="l"/>
              </a:tabLst>
            </a:pPr>
            <a:r>
              <a:rPr sz="1400" dirty="0">
                <a:latin typeface="Arial MT"/>
                <a:cs typeface="Arial MT"/>
              </a:rPr>
              <a:t>Minor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soft-tissue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shrapnel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injury</a:t>
            </a:r>
            <a:endParaRPr sz="1400">
              <a:latin typeface="Arial MT"/>
              <a:cs typeface="Arial MT"/>
            </a:endParaRPr>
          </a:p>
          <a:p>
            <a:pPr marL="180975" indent="-142875">
              <a:lnSpc>
                <a:spcPts val="1600"/>
              </a:lnSpc>
              <a:buChar char="•"/>
              <a:tabLst>
                <a:tab pos="180975" algn="l"/>
              </a:tabLst>
            </a:pPr>
            <a:r>
              <a:rPr sz="1400" dirty="0">
                <a:latin typeface="Arial MT"/>
                <a:cs typeface="Arial MT"/>
              </a:rPr>
              <a:t>Closed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fracture </a:t>
            </a:r>
            <a:r>
              <a:rPr sz="1400" dirty="0">
                <a:latin typeface="Arial MT"/>
                <a:cs typeface="Arial MT"/>
              </a:rPr>
              <a:t>with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intact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distal </a:t>
            </a:r>
            <a:r>
              <a:rPr sz="1400" dirty="0">
                <a:latin typeface="Arial MT"/>
                <a:cs typeface="Arial MT"/>
              </a:rPr>
              <a:t>pulses</a:t>
            </a:r>
            <a:endParaRPr sz="1400">
              <a:latin typeface="Arial MT"/>
              <a:cs typeface="Arial MT"/>
            </a:endParaRPr>
          </a:p>
          <a:p>
            <a:pPr marL="180975" indent="-142875">
              <a:lnSpc>
                <a:spcPts val="1639"/>
              </a:lnSpc>
              <a:buChar char="•"/>
              <a:tabLst>
                <a:tab pos="180975" algn="l"/>
              </a:tabLst>
            </a:pPr>
            <a:r>
              <a:rPr sz="1400" dirty="0">
                <a:latin typeface="Arial MT"/>
                <a:cs typeface="Arial MT"/>
              </a:rPr>
              <a:t>Burns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&lt;10%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TBSA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43041" y="3520902"/>
            <a:ext cx="970915" cy="259715"/>
          </a:xfrm>
          <a:custGeom>
            <a:avLst/>
            <a:gdLst/>
            <a:ahLst/>
            <a:cxnLst/>
            <a:rect l="l" t="t" r="r" b="b"/>
            <a:pathLst>
              <a:path w="970914" h="259714">
                <a:moveTo>
                  <a:pt x="841076" y="0"/>
                </a:moveTo>
                <a:lnTo>
                  <a:pt x="129837" y="0"/>
                </a:lnTo>
                <a:lnTo>
                  <a:pt x="79298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8" y="249471"/>
                </a:lnTo>
                <a:lnTo>
                  <a:pt x="129837" y="259674"/>
                </a:lnTo>
                <a:lnTo>
                  <a:pt x="841076" y="259674"/>
                </a:lnTo>
                <a:lnTo>
                  <a:pt x="891614" y="249471"/>
                </a:lnTo>
                <a:lnTo>
                  <a:pt x="932885" y="221645"/>
                </a:lnTo>
                <a:lnTo>
                  <a:pt x="960710" y="180375"/>
                </a:lnTo>
                <a:lnTo>
                  <a:pt x="970913" y="129837"/>
                </a:lnTo>
                <a:lnTo>
                  <a:pt x="960710" y="79298"/>
                </a:lnTo>
                <a:lnTo>
                  <a:pt x="932885" y="38028"/>
                </a:lnTo>
                <a:lnTo>
                  <a:pt x="891614" y="10203"/>
                </a:lnTo>
                <a:lnTo>
                  <a:pt x="841076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272897" y="3088380"/>
            <a:ext cx="1327150" cy="654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marL="187960" algn="ctr">
              <a:lnSpc>
                <a:spcPct val="100000"/>
              </a:lnSpc>
              <a:spcBef>
                <a:spcPts val="80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  <a:p>
            <a:pPr marR="607695" algn="ctr">
              <a:lnSpc>
                <a:spcPct val="100000"/>
              </a:lnSpc>
              <a:spcBef>
                <a:spcPts val="7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598175" y="4340397"/>
            <a:ext cx="313690" cy="355600"/>
            <a:chOff x="10598175" y="4340397"/>
            <a:chExt cx="313690" cy="355600"/>
          </a:xfrm>
        </p:grpSpPr>
        <p:sp>
          <p:nvSpPr>
            <p:cNvPr id="37" name="object 37"/>
            <p:cNvSpPr/>
            <p:nvPr/>
          </p:nvSpPr>
          <p:spPr>
            <a:xfrm>
              <a:off x="10610875" y="4353097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0" y="0"/>
                  </a:moveTo>
                  <a:lnTo>
                    <a:pt x="0" y="329704"/>
                  </a:lnTo>
                  <a:lnTo>
                    <a:pt x="288147" y="164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610875" y="4353097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288147" y="164852"/>
                  </a:moveTo>
                  <a:lnTo>
                    <a:pt x="0" y="329703"/>
                  </a:lnTo>
                  <a:lnTo>
                    <a:pt x="0" y="0"/>
                  </a:lnTo>
                  <a:lnTo>
                    <a:pt x="288147" y="164852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31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14316" y="728959"/>
            <a:ext cx="5763260" cy="596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14"/>
              </a:spcBef>
            </a:pP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2000" b="1" spc="-5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20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240"/>
              </a:lnSpc>
            </a:pPr>
            <a:r>
              <a:rPr sz="2000" b="1" spc="-25" dirty="0">
                <a:latin typeface="Arial"/>
                <a:cs typeface="Arial"/>
              </a:rPr>
              <a:t>LAYOUT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AND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RESPONSIBILITY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considerations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33030" y="1868370"/>
            <a:ext cx="5722620" cy="4629785"/>
            <a:chOff x="2933030" y="1868370"/>
            <a:chExt cx="5722620" cy="46297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853" y="1868370"/>
              <a:ext cx="4482250" cy="46296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685" y="3779570"/>
              <a:ext cx="890094" cy="8900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3030" y="3316000"/>
              <a:ext cx="1427171" cy="180924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866" y="1780134"/>
            <a:ext cx="1545597" cy="462962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167663" y="2614733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2109" y="3875666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01088" y="5000107"/>
            <a:ext cx="883919" cy="684530"/>
            <a:chOff x="7001088" y="5000107"/>
            <a:chExt cx="883919" cy="68453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933" y="5000107"/>
              <a:ext cx="669734" cy="6697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1088" y="5070170"/>
              <a:ext cx="574782" cy="61397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996862" y="4669694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24884" y="3823992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29065" y="2113885"/>
            <a:ext cx="5290820" cy="2829560"/>
            <a:chOff x="4529065" y="2113885"/>
            <a:chExt cx="5290820" cy="282956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7295" y="2929140"/>
              <a:ext cx="674822" cy="5724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00770" y="3300634"/>
              <a:ext cx="682264" cy="50759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05117" y="2225716"/>
              <a:ext cx="534957" cy="6999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80841" y="2113885"/>
              <a:ext cx="458066" cy="6938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29065" y="2987427"/>
              <a:ext cx="690546" cy="5938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31696" y="3245361"/>
              <a:ext cx="1388141" cy="169789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461158" y="3088380"/>
            <a:ext cx="1138555" cy="46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04871" y="3730293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65748" y="2830369"/>
            <a:ext cx="104203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38455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EXIT </a:t>
            </a:r>
            <a:r>
              <a:rPr sz="1200" b="1" dirty="0">
                <a:latin typeface="Arial"/>
                <a:cs typeface="Arial"/>
              </a:rPr>
              <a:t> 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989453" y="3544144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38020" y="259674"/>
                </a:lnTo>
                <a:lnTo>
                  <a:pt x="888559" y="249471"/>
                </a:lnTo>
                <a:lnTo>
                  <a:pt x="929829" y="221645"/>
                </a:lnTo>
                <a:lnTo>
                  <a:pt x="957654" y="180375"/>
                </a:lnTo>
                <a:lnTo>
                  <a:pt x="967858" y="129837"/>
                </a:lnTo>
                <a:lnTo>
                  <a:pt x="957654" y="79298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38954" y="355759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992508" y="3950680"/>
            <a:ext cx="968375" cy="259715"/>
          </a:xfrm>
          <a:custGeom>
            <a:avLst/>
            <a:gdLst/>
            <a:ahLst/>
            <a:cxnLst/>
            <a:rect l="l" t="t" r="r" b="b"/>
            <a:pathLst>
              <a:path w="968375" h="259714">
                <a:moveTo>
                  <a:pt x="838020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9"/>
                </a:lnTo>
                <a:lnTo>
                  <a:pt x="0" y="129838"/>
                </a:lnTo>
                <a:lnTo>
                  <a:pt x="10203" y="180376"/>
                </a:lnTo>
                <a:lnTo>
                  <a:pt x="38028" y="221647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38020" y="259675"/>
                </a:lnTo>
                <a:lnTo>
                  <a:pt x="888559" y="249472"/>
                </a:lnTo>
                <a:lnTo>
                  <a:pt x="929829" y="221647"/>
                </a:lnTo>
                <a:lnTo>
                  <a:pt x="957654" y="180376"/>
                </a:lnTo>
                <a:lnTo>
                  <a:pt x="967858" y="129838"/>
                </a:lnTo>
                <a:lnTo>
                  <a:pt x="957654" y="79299"/>
                </a:lnTo>
                <a:lnTo>
                  <a:pt x="929829" y="38028"/>
                </a:lnTo>
                <a:lnTo>
                  <a:pt x="888559" y="10203"/>
                </a:lnTo>
                <a:lnTo>
                  <a:pt x="838020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103871" y="3964127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989453" y="4365724"/>
            <a:ext cx="970915" cy="259715"/>
          </a:xfrm>
          <a:custGeom>
            <a:avLst/>
            <a:gdLst/>
            <a:ahLst/>
            <a:cxnLst/>
            <a:rect l="l" t="t" r="r" b="b"/>
            <a:pathLst>
              <a:path w="970915" h="259714">
                <a:moveTo>
                  <a:pt x="841076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41076" y="259674"/>
                </a:lnTo>
                <a:lnTo>
                  <a:pt x="891615" y="249471"/>
                </a:lnTo>
                <a:lnTo>
                  <a:pt x="932886" y="221645"/>
                </a:lnTo>
                <a:lnTo>
                  <a:pt x="960711" y="180375"/>
                </a:lnTo>
                <a:lnTo>
                  <a:pt x="970915" y="129837"/>
                </a:lnTo>
                <a:lnTo>
                  <a:pt x="960711" y="79298"/>
                </a:lnTo>
                <a:lnTo>
                  <a:pt x="932886" y="38028"/>
                </a:lnTo>
                <a:lnTo>
                  <a:pt x="891615" y="10203"/>
                </a:lnTo>
                <a:lnTo>
                  <a:pt x="841076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1119311" y="437917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32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8257" y="2307692"/>
            <a:ext cx="5072626" cy="44503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8748" y="4097449"/>
            <a:ext cx="708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1949" y="1625503"/>
            <a:ext cx="1640550" cy="491404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consideration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33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8257" y="2307692"/>
            <a:ext cx="5072626" cy="44503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8748" y="4097449"/>
            <a:ext cx="708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1949" y="1625503"/>
            <a:ext cx="4385310" cy="4914265"/>
            <a:chOff x="651949" y="1625503"/>
            <a:chExt cx="4385310" cy="49142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37293" y="3458601"/>
              <a:ext cx="3087370" cy="1273175"/>
            </a:xfrm>
            <a:custGeom>
              <a:avLst/>
              <a:gdLst/>
              <a:ahLst/>
              <a:cxnLst/>
              <a:rect l="l" t="t" r="r" b="b"/>
              <a:pathLst>
                <a:path w="3087370" h="1273175">
                  <a:moveTo>
                    <a:pt x="2987628" y="0"/>
                  </a:moveTo>
                  <a:lnTo>
                    <a:pt x="99599" y="0"/>
                  </a:lnTo>
                  <a:lnTo>
                    <a:pt x="60830" y="7827"/>
                  </a:lnTo>
                  <a:lnTo>
                    <a:pt x="29172" y="29172"/>
                  </a:lnTo>
                  <a:lnTo>
                    <a:pt x="7827" y="60831"/>
                  </a:lnTo>
                  <a:lnTo>
                    <a:pt x="0" y="99601"/>
                  </a:lnTo>
                  <a:lnTo>
                    <a:pt x="0" y="1173088"/>
                  </a:lnTo>
                  <a:lnTo>
                    <a:pt x="7827" y="1211857"/>
                  </a:lnTo>
                  <a:lnTo>
                    <a:pt x="29172" y="1243517"/>
                  </a:lnTo>
                  <a:lnTo>
                    <a:pt x="60830" y="1264862"/>
                  </a:lnTo>
                  <a:lnTo>
                    <a:pt x="99599" y="1272689"/>
                  </a:lnTo>
                  <a:lnTo>
                    <a:pt x="2987628" y="1272689"/>
                  </a:lnTo>
                  <a:lnTo>
                    <a:pt x="3026396" y="1264862"/>
                  </a:lnTo>
                  <a:lnTo>
                    <a:pt x="3058056" y="1243517"/>
                  </a:lnTo>
                  <a:lnTo>
                    <a:pt x="3079401" y="1211857"/>
                  </a:lnTo>
                  <a:lnTo>
                    <a:pt x="3087229" y="1173088"/>
                  </a:lnTo>
                  <a:lnTo>
                    <a:pt x="3087229" y="99601"/>
                  </a:lnTo>
                  <a:lnTo>
                    <a:pt x="3079401" y="60831"/>
                  </a:lnTo>
                  <a:lnTo>
                    <a:pt x="3058056" y="29172"/>
                  </a:lnTo>
                  <a:lnTo>
                    <a:pt x="3026396" y="7827"/>
                  </a:lnTo>
                  <a:lnTo>
                    <a:pt x="2987628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37293" y="3458601"/>
              <a:ext cx="3087370" cy="1273175"/>
            </a:xfrm>
            <a:custGeom>
              <a:avLst/>
              <a:gdLst/>
              <a:ahLst/>
              <a:cxnLst/>
              <a:rect l="l" t="t" r="r" b="b"/>
              <a:pathLst>
                <a:path w="3087370" h="1273175">
                  <a:moveTo>
                    <a:pt x="99600" y="0"/>
                  </a:moveTo>
                  <a:lnTo>
                    <a:pt x="2987628" y="0"/>
                  </a:lnTo>
                  <a:lnTo>
                    <a:pt x="3026397" y="7827"/>
                  </a:lnTo>
                  <a:lnTo>
                    <a:pt x="3058056" y="29172"/>
                  </a:lnTo>
                  <a:lnTo>
                    <a:pt x="3079401" y="60831"/>
                  </a:lnTo>
                  <a:lnTo>
                    <a:pt x="3087229" y="99600"/>
                  </a:lnTo>
                  <a:lnTo>
                    <a:pt x="3087229" y="1173089"/>
                  </a:lnTo>
                  <a:lnTo>
                    <a:pt x="3079401" y="1211858"/>
                  </a:lnTo>
                  <a:lnTo>
                    <a:pt x="3058056" y="1243517"/>
                  </a:lnTo>
                  <a:lnTo>
                    <a:pt x="3026397" y="1264862"/>
                  </a:lnTo>
                  <a:lnTo>
                    <a:pt x="2987628" y="1272689"/>
                  </a:lnTo>
                  <a:lnTo>
                    <a:pt x="99600" y="1272689"/>
                  </a:lnTo>
                  <a:lnTo>
                    <a:pt x="60831" y="1264862"/>
                  </a:lnTo>
                  <a:lnTo>
                    <a:pt x="29172" y="1243517"/>
                  </a:lnTo>
                  <a:lnTo>
                    <a:pt x="7827" y="1211858"/>
                  </a:lnTo>
                  <a:lnTo>
                    <a:pt x="0" y="1173089"/>
                  </a:lnTo>
                  <a:lnTo>
                    <a:pt x="0" y="99600"/>
                  </a:lnTo>
                  <a:lnTo>
                    <a:pt x="7827" y="60831"/>
                  </a:lnTo>
                  <a:lnTo>
                    <a:pt x="29172" y="29172"/>
                  </a:lnTo>
                  <a:lnTo>
                    <a:pt x="60831" y="7827"/>
                  </a:lnTo>
                  <a:lnTo>
                    <a:pt x="99600" y="0"/>
                  </a:lnTo>
                  <a:close/>
                </a:path>
              </a:pathLst>
            </a:custGeom>
            <a:ln w="25399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54464" y="3649678"/>
            <a:ext cx="2447290" cy="8483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spc="-5" dirty="0">
                <a:latin typeface="Arial MT"/>
                <a:cs typeface="Arial MT"/>
              </a:rPr>
              <a:t>Establish </a:t>
            </a:r>
            <a:r>
              <a:rPr sz="1400" dirty="0">
                <a:latin typeface="Arial MT"/>
                <a:cs typeface="Arial MT"/>
              </a:rPr>
              <a:t>a security perimeter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accordance with unit </a:t>
            </a:r>
            <a:r>
              <a:rPr sz="1400" spc="-5" dirty="0">
                <a:latin typeface="Arial MT"/>
                <a:cs typeface="Arial MT"/>
              </a:rPr>
              <a:t>tactical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standard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operating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procedures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and/or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battle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drills.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54860" y="3917393"/>
            <a:ext cx="313690" cy="355600"/>
            <a:chOff x="1654860" y="3917393"/>
            <a:chExt cx="313690" cy="355600"/>
          </a:xfrm>
        </p:grpSpPr>
        <p:sp>
          <p:nvSpPr>
            <p:cNvPr id="12" name="object 12"/>
            <p:cNvSpPr/>
            <p:nvPr/>
          </p:nvSpPr>
          <p:spPr>
            <a:xfrm>
              <a:off x="1667560" y="3930093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288147" y="0"/>
                  </a:moveTo>
                  <a:lnTo>
                    <a:pt x="0" y="164852"/>
                  </a:lnTo>
                  <a:lnTo>
                    <a:pt x="288147" y="329704"/>
                  </a:lnTo>
                  <a:lnTo>
                    <a:pt x="28814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67560" y="3930093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0" y="164851"/>
                  </a:moveTo>
                  <a:lnTo>
                    <a:pt x="288147" y="0"/>
                  </a:lnTo>
                  <a:lnTo>
                    <a:pt x="288147" y="329703"/>
                  </a:lnTo>
                  <a:lnTo>
                    <a:pt x="0" y="164851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34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8257" y="2307692"/>
            <a:ext cx="5072626" cy="44503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8748" y="4097449"/>
            <a:ext cx="708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1949" y="1625503"/>
            <a:ext cx="4810760" cy="4914265"/>
            <a:chOff x="651949" y="1625503"/>
            <a:chExt cx="4810760" cy="49142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00639" y="3312675"/>
            <a:ext cx="3025775" cy="1522095"/>
            <a:chOff x="2200639" y="3312675"/>
            <a:chExt cx="3025775" cy="1522095"/>
          </a:xfrm>
        </p:grpSpPr>
        <p:sp>
          <p:nvSpPr>
            <p:cNvPr id="11" name="object 11"/>
            <p:cNvSpPr/>
            <p:nvPr/>
          </p:nvSpPr>
          <p:spPr>
            <a:xfrm>
              <a:off x="2213339" y="3325375"/>
              <a:ext cx="3000375" cy="1496695"/>
            </a:xfrm>
            <a:custGeom>
              <a:avLst/>
              <a:gdLst/>
              <a:ahLst/>
              <a:cxnLst/>
              <a:rect l="l" t="t" r="r" b="b"/>
              <a:pathLst>
                <a:path w="3000375" h="1496695">
                  <a:moveTo>
                    <a:pt x="2883140" y="0"/>
                  </a:moveTo>
                  <a:lnTo>
                    <a:pt x="117114" y="0"/>
                  </a:lnTo>
                  <a:lnTo>
                    <a:pt x="71528" y="9203"/>
                  </a:lnTo>
                  <a:lnTo>
                    <a:pt x="34302" y="34302"/>
                  </a:lnTo>
                  <a:lnTo>
                    <a:pt x="9203" y="71528"/>
                  </a:lnTo>
                  <a:lnTo>
                    <a:pt x="0" y="117114"/>
                  </a:lnTo>
                  <a:lnTo>
                    <a:pt x="0" y="1379354"/>
                  </a:lnTo>
                  <a:lnTo>
                    <a:pt x="9203" y="1424940"/>
                  </a:lnTo>
                  <a:lnTo>
                    <a:pt x="34302" y="1462166"/>
                  </a:lnTo>
                  <a:lnTo>
                    <a:pt x="71528" y="1487265"/>
                  </a:lnTo>
                  <a:lnTo>
                    <a:pt x="117114" y="1496468"/>
                  </a:lnTo>
                  <a:lnTo>
                    <a:pt x="2883140" y="1496468"/>
                  </a:lnTo>
                  <a:lnTo>
                    <a:pt x="2928725" y="1487265"/>
                  </a:lnTo>
                  <a:lnTo>
                    <a:pt x="2965951" y="1462166"/>
                  </a:lnTo>
                  <a:lnTo>
                    <a:pt x="2991049" y="1424940"/>
                  </a:lnTo>
                  <a:lnTo>
                    <a:pt x="3000253" y="1379354"/>
                  </a:lnTo>
                  <a:lnTo>
                    <a:pt x="3000253" y="117114"/>
                  </a:lnTo>
                  <a:lnTo>
                    <a:pt x="2991049" y="71528"/>
                  </a:lnTo>
                  <a:lnTo>
                    <a:pt x="2965951" y="34302"/>
                  </a:lnTo>
                  <a:lnTo>
                    <a:pt x="2928725" y="9203"/>
                  </a:lnTo>
                  <a:lnTo>
                    <a:pt x="288314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13339" y="3325375"/>
              <a:ext cx="3000375" cy="1496695"/>
            </a:xfrm>
            <a:custGeom>
              <a:avLst/>
              <a:gdLst/>
              <a:ahLst/>
              <a:cxnLst/>
              <a:rect l="l" t="t" r="r" b="b"/>
              <a:pathLst>
                <a:path w="3000375" h="1496695">
                  <a:moveTo>
                    <a:pt x="117113" y="0"/>
                  </a:moveTo>
                  <a:lnTo>
                    <a:pt x="2883140" y="0"/>
                  </a:lnTo>
                  <a:lnTo>
                    <a:pt x="2928725" y="9203"/>
                  </a:lnTo>
                  <a:lnTo>
                    <a:pt x="2965951" y="34301"/>
                  </a:lnTo>
                  <a:lnTo>
                    <a:pt x="2991049" y="71527"/>
                  </a:lnTo>
                  <a:lnTo>
                    <a:pt x="3000253" y="117113"/>
                  </a:lnTo>
                  <a:lnTo>
                    <a:pt x="3000253" y="1379354"/>
                  </a:lnTo>
                  <a:lnTo>
                    <a:pt x="2991049" y="1424940"/>
                  </a:lnTo>
                  <a:lnTo>
                    <a:pt x="2965951" y="1462166"/>
                  </a:lnTo>
                  <a:lnTo>
                    <a:pt x="2928725" y="1487264"/>
                  </a:lnTo>
                  <a:lnTo>
                    <a:pt x="2883140" y="1496467"/>
                  </a:lnTo>
                  <a:lnTo>
                    <a:pt x="117113" y="1496467"/>
                  </a:lnTo>
                  <a:lnTo>
                    <a:pt x="71527" y="1487264"/>
                  </a:lnTo>
                  <a:lnTo>
                    <a:pt x="34301" y="1462166"/>
                  </a:lnTo>
                  <a:lnTo>
                    <a:pt x="9203" y="1424940"/>
                  </a:lnTo>
                  <a:lnTo>
                    <a:pt x="0" y="1379354"/>
                  </a:lnTo>
                  <a:lnTo>
                    <a:pt x="0" y="117113"/>
                  </a:lnTo>
                  <a:lnTo>
                    <a:pt x="9203" y="71527"/>
                  </a:lnTo>
                  <a:lnTo>
                    <a:pt x="34301" y="34301"/>
                  </a:lnTo>
                  <a:lnTo>
                    <a:pt x="71527" y="9203"/>
                  </a:lnTo>
                  <a:lnTo>
                    <a:pt x="117113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35641" y="3521581"/>
            <a:ext cx="2299335" cy="1051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latin typeface="Arial MT"/>
                <a:cs typeface="Arial MT"/>
              </a:rPr>
              <a:t>Casualty movement will be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provided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by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unit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personnel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accordance with unit </a:t>
            </a:r>
            <a:r>
              <a:rPr sz="1400" spc="-5" dirty="0">
                <a:latin typeface="Arial MT"/>
                <a:cs typeface="Arial MT"/>
              </a:rPr>
              <a:t>tactical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operating procedures and/or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battle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drills.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494667" y="2268172"/>
            <a:ext cx="1302385" cy="1057275"/>
            <a:chOff x="2494667" y="2268172"/>
            <a:chExt cx="1302385" cy="1057275"/>
          </a:xfrm>
        </p:grpSpPr>
        <p:sp>
          <p:nvSpPr>
            <p:cNvPr id="15" name="object 15"/>
            <p:cNvSpPr/>
            <p:nvPr/>
          </p:nvSpPr>
          <p:spPr>
            <a:xfrm>
              <a:off x="3454330" y="3024300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0" y="288147"/>
                  </a:lnTo>
                  <a:lnTo>
                    <a:pt x="329703" y="288147"/>
                  </a:lnTo>
                  <a:lnTo>
                    <a:pt x="16485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54329" y="3024300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329703" y="288148"/>
                  </a:lnTo>
                  <a:lnTo>
                    <a:pt x="0" y="288148"/>
                  </a:lnTo>
                  <a:lnTo>
                    <a:pt x="164852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1577" y="2268172"/>
              <a:ext cx="115468" cy="1148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94661" y="2357564"/>
              <a:ext cx="461645" cy="518795"/>
            </a:xfrm>
            <a:custGeom>
              <a:avLst/>
              <a:gdLst/>
              <a:ahLst/>
              <a:cxnLst/>
              <a:rect l="l" t="t" r="r" b="b"/>
              <a:pathLst>
                <a:path w="461644" h="518794">
                  <a:moveTo>
                    <a:pt x="252387" y="123012"/>
                  </a:moveTo>
                  <a:lnTo>
                    <a:pt x="251968" y="123012"/>
                  </a:lnTo>
                  <a:lnTo>
                    <a:pt x="251968" y="122605"/>
                  </a:lnTo>
                  <a:lnTo>
                    <a:pt x="251561" y="122199"/>
                  </a:lnTo>
                  <a:lnTo>
                    <a:pt x="248259" y="118097"/>
                  </a:lnTo>
                  <a:lnTo>
                    <a:pt x="243306" y="109893"/>
                  </a:lnTo>
                  <a:lnTo>
                    <a:pt x="241287" y="107022"/>
                  </a:lnTo>
                  <a:lnTo>
                    <a:pt x="223774" y="71869"/>
                  </a:lnTo>
                  <a:lnTo>
                    <a:pt x="217741" y="51663"/>
                  </a:lnTo>
                  <a:lnTo>
                    <a:pt x="210312" y="45923"/>
                  </a:lnTo>
                  <a:lnTo>
                    <a:pt x="202069" y="45110"/>
                  </a:lnTo>
                  <a:lnTo>
                    <a:pt x="200837" y="44691"/>
                  </a:lnTo>
                  <a:lnTo>
                    <a:pt x="199186" y="44284"/>
                  </a:lnTo>
                  <a:lnTo>
                    <a:pt x="197942" y="44284"/>
                  </a:lnTo>
                  <a:lnTo>
                    <a:pt x="98145" y="34442"/>
                  </a:lnTo>
                  <a:lnTo>
                    <a:pt x="95262" y="34036"/>
                  </a:lnTo>
                  <a:lnTo>
                    <a:pt x="91960" y="34442"/>
                  </a:lnTo>
                  <a:lnTo>
                    <a:pt x="89077" y="35674"/>
                  </a:lnTo>
                  <a:lnTo>
                    <a:pt x="84950" y="36499"/>
                  </a:lnTo>
                  <a:lnTo>
                    <a:pt x="81241" y="38544"/>
                  </a:lnTo>
                  <a:lnTo>
                    <a:pt x="77939" y="41821"/>
                  </a:lnTo>
                  <a:lnTo>
                    <a:pt x="76708" y="43472"/>
                  </a:lnTo>
                  <a:lnTo>
                    <a:pt x="74637" y="45516"/>
                  </a:lnTo>
                  <a:lnTo>
                    <a:pt x="73812" y="46748"/>
                  </a:lnTo>
                  <a:lnTo>
                    <a:pt x="72580" y="47574"/>
                  </a:lnTo>
                  <a:lnTo>
                    <a:pt x="71755" y="48793"/>
                  </a:lnTo>
                  <a:lnTo>
                    <a:pt x="65151" y="55359"/>
                  </a:lnTo>
                  <a:lnTo>
                    <a:pt x="62268" y="58635"/>
                  </a:lnTo>
                  <a:lnTo>
                    <a:pt x="58559" y="61925"/>
                  </a:lnTo>
                  <a:lnTo>
                    <a:pt x="54851" y="65608"/>
                  </a:lnTo>
                  <a:lnTo>
                    <a:pt x="57785" y="59296"/>
                  </a:lnTo>
                  <a:lnTo>
                    <a:pt x="61036" y="52641"/>
                  </a:lnTo>
                  <a:lnTo>
                    <a:pt x="64630" y="45516"/>
                  </a:lnTo>
                  <a:lnTo>
                    <a:pt x="68453" y="38138"/>
                  </a:lnTo>
                  <a:lnTo>
                    <a:pt x="70510" y="30200"/>
                  </a:lnTo>
                  <a:lnTo>
                    <a:pt x="69430" y="22352"/>
                  </a:lnTo>
                  <a:lnTo>
                    <a:pt x="65493" y="15417"/>
                  </a:lnTo>
                  <a:lnTo>
                    <a:pt x="58966" y="10248"/>
                  </a:lnTo>
                  <a:lnTo>
                    <a:pt x="51003" y="8204"/>
                  </a:lnTo>
                  <a:lnTo>
                    <a:pt x="43141" y="9232"/>
                  </a:lnTo>
                  <a:lnTo>
                    <a:pt x="17424" y="48336"/>
                  </a:lnTo>
                  <a:lnTo>
                    <a:pt x="2057" y="88773"/>
                  </a:lnTo>
                  <a:lnTo>
                    <a:pt x="0" y="104152"/>
                  </a:lnTo>
                  <a:lnTo>
                    <a:pt x="76" y="108661"/>
                  </a:lnTo>
                  <a:lnTo>
                    <a:pt x="406" y="112356"/>
                  </a:lnTo>
                  <a:lnTo>
                    <a:pt x="4533" y="122199"/>
                  </a:lnTo>
                  <a:lnTo>
                    <a:pt x="9486" y="127520"/>
                  </a:lnTo>
                  <a:lnTo>
                    <a:pt x="15252" y="129984"/>
                  </a:lnTo>
                  <a:lnTo>
                    <a:pt x="18973" y="131622"/>
                  </a:lnTo>
                  <a:lnTo>
                    <a:pt x="22682" y="132041"/>
                  </a:lnTo>
                  <a:lnTo>
                    <a:pt x="28460" y="132041"/>
                  </a:lnTo>
                  <a:lnTo>
                    <a:pt x="35052" y="131622"/>
                  </a:lnTo>
                  <a:lnTo>
                    <a:pt x="44945" y="126707"/>
                  </a:lnTo>
                  <a:lnTo>
                    <a:pt x="46596" y="125476"/>
                  </a:lnTo>
                  <a:lnTo>
                    <a:pt x="48247" y="124650"/>
                  </a:lnTo>
                  <a:lnTo>
                    <a:pt x="51130" y="123012"/>
                  </a:lnTo>
                  <a:lnTo>
                    <a:pt x="53606" y="120967"/>
                  </a:lnTo>
                  <a:lnTo>
                    <a:pt x="56083" y="119329"/>
                  </a:lnTo>
                  <a:lnTo>
                    <a:pt x="58966" y="116865"/>
                  </a:lnTo>
                  <a:lnTo>
                    <a:pt x="62268" y="114401"/>
                  </a:lnTo>
                  <a:lnTo>
                    <a:pt x="65151" y="111950"/>
                  </a:lnTo>
                  <a:lnTo>
                    <a:pt x="67221" y="110299"/>
                  </a:lnTo>
                  <a:lnTo>
                    <a:pt x="68872" y="108661"/>
                  </a:lnTo>
                  <a:lnTo>
                    <a:pt x="70929" y="107022"/>
                  </a:lnTo>
                  <a:lnTo>
                    <a:pt x="63093" y="184518"/>
                  </a:lnTo>
                  <a:lnTo>
                    <a:pt x="63093" y="186156"/>
                  </a:lnTo>
                  <a:lnTo>
                    <a:pt x="56083" y="240284"/>
                  </a:lnTo>
                  <a:lnTo>
                    <a:pt x="25565" y="485076"/>
                  </a:lnTo>
                  <a:lnTo>
                    <a:pt x="26581" y="497801"/>
                  </a:lnTo>
                  <a:lnTo>
                    <a:pt x="32169" y="508762"/>
                  </a:lnTo>
                  <a:lnTo>
                    <a:pt x="41452" y="516801"/>
                  </a:lnTo>
                  <a:lnTo>
                    <a:pt x="46520" y="518439"/>
                  </a:lnTo>
                  <a:lnTo>
                    <a:pt x="68935" y="518439"/>
                  </a:lnTo>
                  <a:lnTo>
                    <a:pt x="77266" y="514248"/>
                  </a:lnTo>
                  <a:lnTo>
                    <a:pt x="85331" y="505129"/>
                  </a:lnTo>
                  <a:lnTo>
                    <a:pt x="89484" y="493280"/>
                  </a:lnTo>
                  <a:lnTo>
                    <a:pt x="118351" y="258737"/>
                  </a:lnTo>
                  <a:lnTo>
                    <a:pt x="119176" y="253403"/>
                  </a:lnTo>
                  <a:lnTo>
                    <a:pt x="138557" y="255460"/>
                  </a:lnTo>
                  <a:lnTo>
                    <a:pt x="138557" y="490410"/>
                  </a:lnTo>
                  <a:lnTo>
                    <a:pt x="141033" y="502843"/>
                  </a:lnTo>
                  <a:lnTo>
                    <a:pt x="147789" y="513016"/>
                  </a:lnTo>
                  <a:lnTo>
                    <a:pt x="155765" y="518439"/>
                  </a:lnTo>
                  <a:lnTo>
                    <a:pt x="184962" y="518439"/>
                  </a:lnTo>
                  <a:lnTo>
                    <a:pt x="193052" y="513016"/>
                  </a:lnTo>
                  <a:lnTo>
                    <a:pt x="199948" y="502843"/>
                  </a:lnTo>
                  <a:lnTo>
                    <a:pt x="202476" y="490410"/>
                  </a:lnTo>
                  <a:lnTo>
                    <a:pt x="202476" y="253403"/>
                  </a:lnTo>
                  <a:lnTo>
                    <a:pt x="202476" y="201739"/>
                  </a:lnTo>
                  <a:lnTo>
                    <a:pt x="209080" y="133680"/>
                  </a:lnTo>
                  <a:lnTo>
                    <a:pt x="210731" y="136131"/>
                  </a:lnTo>
                  <a:lnTo>
                    <a:pt x="211963" y="138188"/>
                  </a:lnTo>
                  <a:lnTo>
                    <a:pt x="213614" y="140652"/>
                  </a:lnTo>
                  <a:lnTo>
                    <a:pt x="216916" y="144741"/>
                  </a:lnTo>
                  <a:lnTo>
                    <a:pt x="218147" y="146799"/>
                  </a:lnTo>
                  <a:lnTo>
                    <a:pt x="223951" y="154178"/>
                  </a:lnTo>
                  <a:lnTo>
                    <a:pt x="230263" y="161505"/>
                  </a:lnTo>
                  <a:lnTo>
                    <a:pt x="237109" y="168770"/>
                  </a:lnTo>
                  <a:lnTo>
                    <a:pt x="244551" y="175907"/>
                  </a:lnTo>
                  <a:lnTo>
                    <a:pt x="250799" y="133680"/>
                  </a:lnTo>
                  <a:lnTo>
                    <a:pt x="252387" y="123012"/>
                  </a:lnTo>
                  <a:close/>
                </a:path>
                <a:path w="461644" h="518794">
                  <a:moveTo>
                    <a:pt x="461048" y="180835"/>
                  </a:moveTo>
                  <a:lnTo>
                    <a:pt x="450329" y="131013"/>
                  </a:lnTo>
                  <a:lnTo>
                    <a:pt x="427228" y="97180"/>
                  </a:lnTo>
                  <a:lnTo>
                    <a:pt x="425450" y="95542"/>
                  </a:lnTo>
                  <a:lnTo>
                    <a:pt x="416687" y="87452"/>
                  </a:lnTo>
                  <a:lnTo>
                    <a:pt x="392595" y="71755"/>
                  </a:lnTo>
                  <a:lnTo>
                    <a:pt x="391769" y="71348"/>
                  </a:lnTo>
                  <a:lnTo>
                    <a:pt x="359549" y="93179"/>
                  </a:lnTo>
                  <a:lnTo>
                    <a:pt x="347230" y="95542"/>
                  </a:lnTo>
                  <a:lnTo>
                    <a:pt x="337337" y="95542"/>
                  </a:lnTo>
                  <a:lnTo>
                    <a:pt x="298107" y="78422"/>
                  </a:lnTo>
                  <a:lnTo>
                    <a:pt x="279603" y="45516"/>
                  </a:lnTo>
                  <a:lnTo>
                    <a:pt x="274332" y="41757"/>
                  </a:lnTo>
                  <a:lnTo>
                    <a:pt x="268363" y="37884"/>
                  </a:lnTo>
                  <a:lnTo>
                    <a:pt x="261620" y="33934"/>
                  </a:lnTo>
                  <a:lnTo>
                    <a:pt x="255587" y="30759"/>
                  </a:lnTo>
                  <a:lnTo>
                    <a:pt x="254025" y="29933"/>
                  </a:lnTo>
                  <a:lnTo>
                    <a:pt x="243065" y="24434"/>
                  </a:lnTo>
                  <a:lnTo>
                    <a:pt x="230682" y="19126"/>
                  </a:lnTo>
                  <a:lnTo>
                    <a:pt x="216979" y="14198"/>
                  </a:lnTo>
                  <a:lnTo>
                    <a:pt x="202069" y="9842"/>
                  </a:lnTo>
                  <a:lnTo>
                    <a:pt x="193738" y="17424"/>
                  </a:lnTo>
                  <a:lnTo>
                    <a:pt x="184340" y="23482"/>
                  </a:lnTo>
                  <a:lnTo>
                    <a:pt x="174002" y="27838"/>
                  </a:lnTo>
                  <a:lnTo>
                    <a:pt x="162890" y="30340"/>
                  </a:lnTo>
                  <a:lnTo>
                    <a:pt x="160007" y="30759"/>
                  </a:lnTo>
                  <a:lnTo>
                    <a:pt x="154647" y="30759"/>
                  </a:lnTo>
                  <a:lnTo>
                    <a:pt x="110159" y="12598"/>
                  </a:lnTo>
                  <a:lnTo>
                    <a:pt x="100215" y="0"/>
                  </a:lnTo>
                  <a:lnTo>
                    <a:pt x="91478" y="457"/>
                  </a:lnTo>
                  <a:lnTo>
                    <a:pt x="82575" y="1181"/>
                  </a:lnTo>
                  <a:lnTo>
                    <a:pt x="73533" y="2133"/>
                  </a:lnTo>
                  <a:lnTo>
                    <a:pt x="64338" y="3289"/>
                  </a:lnTo>
                  <a:lnTo>
                    <a:pt x="62268" y="3289"/>
                  </a:lnTo>
                  <a:lnTo>
                    <a:pt x="60617" y="3695"/>
                  </a:lnTo>
                  <a:lnTo>
                    <a:pt x="58966" y="4508"/>
                  </a:lnTo>
                  <a:lnTo>
                    <a:pt x="61442" y="5740"/>
                  </a:lnTo>
                  <a:lnTo>
                    <a:pt x="67627" y="8610"/>
                  </a:lnTo>
                  <a:lnTo>
                    <a:pt x="72174" y="13944"/>
                  </a:lnTo>
                  <a:lnTo>
                    <a:pt x="74231" y="20510"/>
                  </a:lnTo>
                  <a:lnTo>
                    <a:pt x="76708" y="27063"/>
                  </a:lnTo>
                  <a:lnTo>
                    <a:pt x="75882" y="34036"/>
                  </a:lnTo>
                  <a:lnTo>
                    <a:pt x="72986" y="40182"/>
                  </a:lnTo>
                  <a:lnTo>
                    <a:pt x="72174" y="41414"/>
                  </a:lnTo>
                  <a:lnTo>
                    <a:pt x="71348" y="43878"/>
                  </a:lnTo>
                  <a:lnTo>
                    <a:pt x="71755" y="43878"/>
                  </a:lnTo>
                  <a:lnTo>
                    <a:pt x="72580" y="43472"/>
                  </a:lnTo>
                  <a:lnTo>
                    <a:pt x="73406" y="43472"/>
                  </a:lnTo>
                  <a:lnTo>
                    <a:pt x="77292" y="37592"/>
                  </a:lnTo>
                  <a:lnTo>
                    <a:pt x="82575" y="33058"/>
                  </a:lnTo>
                  <a:lnTo>
                    <a:pt x="88950" y="30149"/>
                  </a:lnTo>
                  <a:lnTo>
                    <a:pt x="96088" y="29121"/>
                  </a:lnTo>
                  <a:lnTo>
                    <a:pt x="98971" y="29121"/>
                  </a:lnTo>
                  <a:lnTo>
                    <a:pt x="198361" y="38950"/>
                  </a:lnTo>
                  <a:lnTo>
                    <a:pt x="200012" y="38950"/>
                  </a:lnTo>
                  <a:lnTo>
                    <a:pt x="201663" y="39370"/>
                  </a:lnTo>
                  <a:lnTo>
                    <a:pt x="202895" y="39776"/>
                  </a:lnTo>
                  <a:lnTo>
                    <a:pt x="210489" y="41871"/>
                  </a:lnTo>
                  <a:lnTo>
                    <a:pt x="216966" y="46024"/>
                  </a:lnTo>
                  <a:lnTo>
                    <a:pt x="221970" y="51892"/>
                  </a:lnTo>
                  <a:lnTo>
                    <a:pt x="225158" y="59055"/>
                  </a:lnTo>
                  <a:lnTo>
                    <a:pt x="225158" y="60274"/>
                  </a:lnTo>
                  <a:lnTo>
                    <a:pt x="225983" y="61925"/>
                  </a:lnTo>
                  <a:lnTo>
                    <a:pt x="228053" y="62738"/>
                  </a:lnTo>
                  <a:lnTo>
                    <a:pt x="230530" y="63969"/>
                  </a:lnTo>
                  <a:lnTo>
                    <a:pt x="232587" y="65201"/>
                  </a:lnTo>
                  <a:lnTo>
                    <a:pt x="242862" y="70751"/>
                  </a:lnTo>
                  <a:lnTo>
                    <a:pt x="251396" y="76111"/>
                  </a:lnTo>
                  <a:lnTo>
                    <a:pt x="258165" y="80937"/>
                  </a:lnTo>
                  <a:lnTo>
                    <a:pt x="263105" y="84886"/>
                  </a:lnTo>
                  <a:lnTo>
                    <a:pt x="261035" y="99237"/>
                  </a:lnTo>
                  <a:lnTo>
                    <a:pt x="241249" y="232498"/>
                  </a:lnTo>
                  <a:lnTo>
                    <a:pt x="234315" y="255930"/>
                  </a:lnTo>
                  <a:lnTo>
                    <a:pt x="226301" y="294817"/>
                  </a:lnTo>
                  <a:lnTo>
                    <a:pt x="219671" y="350012"/>
                  </a:lnTo>
                  <a:lnTo>
                    <a:pt x="216916" y="422351"/>
                  </a:lnTo>
                  <a:lnTo>
                    <a:pt x="217055" y="437413"/>
                  </a:lnTo>
                  <a:lnTo>
                    <a:pt x="218973" y="490004"/>
                  </a:lnTo>
                  <a:lnTo>
                    <a:pt x="241681" y="518439"/>
                  </a:lnTo>
                  <a:lnTo>
                    <a:pt x="260731" y="518439"/>
                  </a:lnTo>
                  <a:lnTo>
                    <a:pt x="265798" y="517156"/>
                  </a:lnTo>
                  <a:lnTo>
                    <a:pt x="275729" y="509638"/>
                  </a:lnTo>
                  <a:lnTo>
                    <a:pt x="282028" y="498957"/>
                  </a:lnTo>
                  <a:lnTo>
                    <a:pt x="283718" y="486308"/>
                  </a:lnTo>
                  <a:lnTo>
                    <a:pt x="282943" y="469404"/>
                  </a:lnTo>
                  <a:lnTo>
                    <a:pt x="282435" y="453097"/>
                  </a:lnTo>
                  <a:lnTo>
                    <a:pt x="282155" y="437413"/>
                  </a:lnTo>
                  <a:lnTo>
                    <a:pt x="282067" y="422351"/>
                  </a:lnTo>
                  <a:lnTo>
                    <a:pt x="283451" y="371995"/>
                  </a:lnTo>
                  <a:lnTo>
                    <a:pt x="286969" y="330809"/>
                  </a:lnTo>
                  <a:lnTo>
                    <a:pt x="291680" y="298157"/>
                  </a:lnTo>
                  <a:lnTo>
                    <a:pt x="296506" y="274320"/>
                  </a:lnTo>
                  <a:lnTo>
                    <a:pt x="302691" y="275551"/>
                  </a:lnTo>
                  <a:lnTo>
                    <a:pt x="303517" y="276783"/>
                  </a:lnTo>
                  <a:lnTo>
                    <a:pt x="303923" y="278422"/>
                  </a:lnTo>
                  <a:lnTo>
                    <a:pt x="304342" y="280466"/>
                  </a:lnTo>
                  <a:lnTo>
                    <a:pt x="306654" y="288442"/>
                  </a:lnTo>
                  <a:lnTo>
                    <a:pt x="320167" y="351612"/>
                  </a:lnTo>
                  <a:lnTo>
                    <a:pt x="328574" y="423316"/>
                  </a:lnTo>
                  <a:lnTo>
                    <a:pt x="329907" y="464172"/>
                  </a:lnTo>
                  <a:lnTo>
                    <a:pt x="329907" y="472376"/>
                  </a:lnTo>
                  <a:lnTo>
                    <a:pt x="329082" y="488772"/>
                  </a:lnTo>
                  <a:lnTo>
                    <a:pt x="331254" y="501345"/>
                  </a:lnTo>
                  <a:lnTo>
                    <a:pt x="337794" y="511835"/>
                  </a:lnTo>
                  <a:lnTo>
                    <a:pt x="346913" y="518439"/>
                  </a:lnTo>
                  <a:lnTo>
                    <a:pt x="375729" y="518439"/>
                  </a:lnTo>
                  <a:lnTo>
                    <a:pt x="394131" y="484466"/>
                  </a:lnTo>
                  <a:lnTo>
                    <a:pt x="394652" y="464172"/>
                  </a:lnTo>
                  <a:lnTo>
                    <a:pt x="394296" y="442963"/>
                  </a:lnTo>
                  <a:lnTo>
                    <a:pt x="393306" y="422351"/>
                  </a:lnTo>
                  <a:lnTo>
                    <a:pt x="391871" y="402526"/>
                  </a:lnTo>
                  <a:lnTo>
                    <a:pt x="390118" y="383387"/>
                  </a:lnTo>
                  <a:lnTo>
                    <a:pt x="360426" y="373545"/>
                  </a:lnTo>
                  <a:lnTo>
                    <a:pt x="386816" y="359613"/>
                  </a:lnTo>
                  <a:lnTo>
                    <a:pt x="375272" y="296252"/>
                  </a:lnTo>
                  <a:lnTo>
                    <a:pt x="364959" y="256273"/>
                  </a:lnTo>
                  <a:lnTo>
                    <a:pt x="392595" y="139001"/>
                  </a:lnTo>
                  <a:lnTo>
                    <a:pt x="396303" y="124650"/>
                  </a:lnTo>
                  <a:lnTo>
                    <a:pt x="397535" y="125882"/>
                  </a:lnTo>
                  <a:lnTo>
                    <a:pt x="405650" y="135801"/>
                  </a:lnTo>
                  <a:lnTo>
                    <a:pt x="412648" y="147980"/>
                  </a:lnTo>
                  <a:lnTo>
                    <a:pt x="417550" y="162852"/>
                  </a:lnTo>
                  <a:lnTo>
                    <a:pt x="419392" y="180835"/>
                  </a:lnTo>
                  <a:lnTo>
                    <a:pt x="418109" y="196773"/>
                  </a:lnTo>
                  <a:lnTo>
                    <a:pt x="413778" y="215176"/>
                  </a:lnTo>
                  <a:lnTo>
                    <a:pt x="405650" y="236181"/>
                  </a:lnTo>
                  <a:lnTo>
                    <a:pt x="393001" y="259969"/>
                  </a:lnTo>
                  <a:lnTo>
                    <a:pt x="390334" y="267741"/>
                  </a:lnTo>
                  <a:lnTo>
                    <a:pt x="407441" y="291134"/>
                  </a:lnTo>
                  <a:lnTo>
                    <a:pt x="417753" y="291134"/>
                  </a:lnTo>
                  <a:lnTo>
                    <a:pt x="443471" y="253199"/>
                  </a:lnTo>
                  <a:lnTo>
                    <a:pt x="459206" y="203212"/>
                  </a:lnTo>
                  <a:lnTo>
                    <a:pt x="461048" y="18083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8389" y="2332139"/>
              <a:ext cx="116292" cy="1156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1177" y="2651561"/>
              <a:ext cx="113547" cy="13203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35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8257" y="2307692"/>
            <a:ext cx="5072626" cy="44503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8748" y="4097449"/>
            <a:ext cx="708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1949" y="1625503"/>
            <a:ext cx="4810760" cy="4914265"/>
            <a:chOff x="651949" y="1625503"/>
            <a:chExt cx="4810760" cy="49142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03347" y="3288236"/>
            <a:ext cx="956944" cy="545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200"/>
              </a:lnSpc>
              <a:spcBef>
                <a:spcPts val="85"/>
              </a:spcBef>
            </a:pPr>
            <a:r>
              <a:rPr sz="1100" b="1" spc="-10" dirty="0">
                <a:latin typeface="Arial"/>
                <a:cs typeface="Arial"/>
              </a:rPr>
              <a:t>ENTRY/EXIT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CHOKEP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INT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92402" y="3020912"/>
            <a:ext cx="2458720" cy="1074420"/>
            <a:chOff x="6392402" y="3020912"/>
            <a:chExt cx="2458720" cy="1074420"/>
          </a:xfrm>
        </p:grpSpPr>
        <p:sp>
          <p:nvSpPr>
            <p:cNvPr id="12" name="object 12"/>
            <p:cNvSpPr/>
            <p:nvPr/>
          </p:nvSpPr>
          <p:spPr>
            <a:xfrm>
              <a:off x="6405102" y="3033612"/>
              <a:ext cx="2433320" cy="1049020"/>
            </a:xfrm>
            <a:custGeom>
              <a:avLst/>
              <a:gdLst/>
              <a:ahLst/>
              <a:cxnLst/>
              <a:rect l="l" t="t" r="r" b="b"/>
              <a:pathLst>
                <a:path w="2433320" h="1049020">
                  <a:moveTo>
                    <a:pt x="2350606" y="0"/>
                  </a:moveTo>
                  <a:lnTo>
                    <a:pt x="82087" y="0"/>
                  </a:lnTo>
                  <a:lnTo>
                    <a:pt x="50135" y="6450"/>
                  </a:lnTo>
                  <a:lnTo>
                    <a:pt x="24043" y="24042"/>
                  </a:lnTo>
                  <a:lnTo>
                    <a:pt x="6450" y="50135"/>
                  </a:lnTo>
                  <a:lnTo>
                    <a:pt x="0" y="82087"/>
                  </a:lnTo>
                  <a:lnTo>
                    <a:pt x="0" y="966824"/>
                  </a:lnTo>
                  <a:lnTo>
                    <a:pt x="6450" y="998776"/>
                  </a:lnTo>
                  <a:lnTo>
                    <a:pt x="24043" y="1024868"/>
                  </a:lnTo>
                  <a:lnTo>
                    <a:pt x="50135" y="1042461"/>
                  </a:lnTo>
                  <a:lnTo>
                    <a:pt x="82087" y="1048912"/>
                  </a:lnTo>
                  <a:lnTo>
                    <a:pt x="2350606" y="1048912"/>
                  </a:lnTo>
                  <a:lnTo>
                    <a:pt x="2382558" y="1042461"/>
                  </a:lnTo>
                  <a:lnTo>
                    <a:pt x="2408651" y="1024868"/>
                  </a:lnTo>
                  <a:lnTo>
                    <a:pt x="2426243" y="998776"/>
                  </a:lnTo>
                  <a:lnTo>
                    <a:pt x="2432693" y="966824"/>
                  </a:lnTo>
                  <a:lnTo>
                    <a:pt x="2432693" y="82087"/>
                  </a:lnTo>
                  <a:lnTo>
                    <a:pt x="2426243" y="50135"/>
                  </a:lnTo>
                  <a:lnTo>
                    <a:pt x="2408651" y="24042"/>
                  </a:lnTo>
                  <a:lnTo>
                    <a:pt x="2382558" y="6450"/>
                  </a:lnTo>
                  <a:lnTo>
                    <a:pt x="2350606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05102" y="3033612"/>
              <a:ext cx="2433320" cy="1049020"/>
            </a:xfrm>
            <a:custGeom>
              <a:avLst/>
              <a:gdLst/>
              <a:ahLst/>
              <a:cxnLst/>
              <a:rect l="l" t="t" r="r" b="b"/>
              <a:pathLst>
                <a:path w="2433320" h="1049020">
                  <a:moveTo>
                    <a:pt x="82087" y="0"/>
                  </a:moveTo>
                  <a:lnTo>
                    <a:pt x="2350606" y="0"/>
                  </a:lnTo>
                  <a:lnTo>
                    <a:pt x="2382558" y="6450"/>
                  </a:lnTo>
                  <a:lnTo>
                    <a:pt x="2408650" y="24042"/>
                  </a:lnTo>
                  <a:lnTo>
                    <a:pt x="2426242" y="50135"/>
                  </a:lnTo>
                  <a:lnTo>
                    <a:pt x="2432693" y="82087"/>
                  </a:lnTo>
                  <a:lnTo>
                    <a:pt x="2432693" y="966824"/>
                  </a:lnTo>
                  <a:lnTo>
                    <a:pt x="2426242" y="998776"/>
                  </a:lnTo>
                  <a:lnTo>
                    <a:pt x="2408650" y="1024869"/>
                  </a:lnTo>
                  <a:lnTo>
                    <a:pt x="2382558" y="1042461"/>
                  </a:lnTo>
                  <a:lnTo>
                    <a:pt x="2350606" y="1048912"/>
                  </a:lnTo>
                  <a:lnTo>
                    <a:pt x="82087" y="1048912"/>
                  </a:lnTo>
                  <a:lnTo>
                    <a:pt x="50135" y="1042461"/>
                  </a:lnTo>
                  <a:lnTo>
                    <a:pt x="24042" y="1024869"/>
                  </a:lnTo>
                  <a:lnTo>
                    <a:pt x="6450" y="998776"/>
                  </a:lnTo>
                  <a:lnTo>
                    <a:pt x="0" y="966824"/>
                  </a:lnTo>
                  <a:lnTo>
                    <a:pt x="0" y="82087"/>
                  </a:lnTo>
                  <a:lnTo>
                    <a:pt x="6450" y="50135"/>
                  </a:lnTo>
                  <a:lnTo>
                    <a:pt x="24042" y="24042"/>
                  </a:lnTo>
                  <a:lnTo>
                    <a:pt x="50135" y="6450"/>
                  </a:lnTo>
                  <a:lnTo>
                    <a:pt x="82087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429824" y="3219560"/>
            <a:ext cx="2383790" cy="6451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99720" marR="372110">
              <a:lnSpc>
                <a:spcPts val="1600"/>
              </a:lnSpc>
              <a:spcBef>
                <a:spcPts val="219"/>
              </a:spcBef>
            </a:pPr>
            <a:r>
              <a:rPr sz="1400" spc="-5" dirty="0">
                <a:latin typeface="Arial MT"/>
                <a:cs typeface="Arial MT"/>
              </a:rPr>
              <a:t>Triage/chokepoint</a:t>
            </a:r>
            <a:r>
              <a:rPr sz="1400" spc="-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will </a:t>
            </a:r>
            <a:r>
              <a:rPr sz="1400" spc="-37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 unit leadership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categorizing</a:t>
            </a:r>
            <a:r>
              <a:rPr sz="1400" spc="-7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patients.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83300" y="3403750"/>
            <a:ext cx="313690" cy="355600"/>
            <a:chOff x="6083300" y="3403750"/>
            <a:chExt cx="313690" cy="355600"/>
          </a:xfrm>
        </p:grpSpPr>
        <p:sp>
          <p:nvSpPr>
            <p:cNvPr id="16" name="object 16"/>
            <p:cNvSpPr/>
            <p:nvPr/>
          </p:nvSpPr>
          <p:spPr>
            <a:xfrm>
              <a:off x="6096000" y="3416451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288147" y="0"/>
                  </a:moveTo>
                  <a:lnTo>
                    <a:pt x="0" y="164852"/>
                  </a:lnTo>
                  <a:lnTo>
                    <a:pt x="288147" y="329703"/>
                  </a:lnTo>
                  <a:lnTo>
                    <a:pt x="28814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96000" y="3416450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89" h="330200">
                  <a:moveTo>
                    <a:pt x="0" y="164852"/>
                  </a:moveTo>
                  <a:lnTo>
                    <a:pt x="288148" y="0"/>
                  </a:lnTo>
                  <a:lnTo>
                    <a:pt x="288148" y="329704"/>
                  </a:lnTo>
                  <a:lnTo>
                    <a:pt x="0" y="164852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36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51949" y="1625503"/>
            <a:ext cx="7379334" cy="5132705"/>
            <a:chOff x="651949" y="1625503"/>
            <a:chExt cx="7379334" cy="51327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257" y="2307692"/>
              <a:ext cx="5072626" cy="4450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42761" y="3658547"/>
            <a:ext cx="1040765" cy="614045"/>
            <a:chOff x="6542761" y="3658547"/>
            <a:chExt cx="1040765" cy="61404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2761" y="3788862"/>
              <a:ext cx="652763" cy="2943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8331" y="3658547"/>
              <a:ext cx="574782" cy="6139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003347" y="3288236"/>
            <a:ext cx="2469515" cy="1424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04315" algn="ctr">
              <a:lnSpc>
                <a:spcPts val="162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12700" marR="1517015" algn="ctr">
              <a:lnSpc>
                <a:spcPts val="1200"/>
              </a:lnSpc>
              <a:spcBef>
                <a:spcPts val="85"/>
              </a:spcBef>
            </a:pPr>
            <a:r>
              <a:rPr sz="1100" b="1" spc="-10" dirty="0">
                <a:latin typeface="Arial"/>
                <a:cs typeface="Arial"/>
              </a:rPr>
              <a:t>ENTRY/EXIT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CHOKEP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INT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97485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  <a:p>
            <a:pPr marL="1471930">
              <a:lnSpc>
                <a:spcPct val="100000"/>
              </a:lnSpc>
              <a:spcBef>
                <a:spcPts val="128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37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51949" y="1625503"/>
            <a:ext cx="7379334" cy="5132705"/>
            <a:chOff x="651949" y="1625503"/>
            <a:chExt cx="7379334" cy="51327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257" y="2307692"/>
              <a:ext cx="5072626" cy="4450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3347" y="3288236"/>
            <a:ext cx="956944" cy="1048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200"/>
              </a:lnSpc>
              <a:spcBef>
                <a:spcPts val="85"/>
              </a:spcBef>
            </a:pPr>
            <a:r>
              <a:rPr sz="1100" b="1" spc="-10" dirty="0">
                <a:latin typeface="Arial"/>
                <a:cs typeface="Arial"/>
              </a:rPr>
              <a:t>ENTRY/EXIT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CHOKEP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INT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97485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64517" y="3742723"/>
            <a:ext cx="4044315" cy="737870"/>
            <a:chOff x="3464517" y="3742723"/>
            <a:chExt cx="4044315" cy="73787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8000" y="3873038"/>
              <a:ext cx="652763" cy="2943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3570" y="3742723"/>
              <a:ext cx="574782" cy="6139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64517" y="4199982"/>
              <a:ext cx="621964" cy="2804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3680" y="3942671"/>
              <a:ext cx="569241" cy="4461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388023" y="4557728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38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19858" y="4545087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51949" y="1625503"/>
            <a:ext cx="7379334" cy="5132705"/>
            <a:chOff x="651949" y="1625503"/>
            <a:chExt cx="7379334" cy="51327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257" y="2307692"/>
              <a:ext cx="5072626" cy="4450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3347" y="3288236"/>
            <a:ext cx="956944" cy="1048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200"/>
              </a:lnSpc>
              <a:spcBef>
                <a:spcPts val="85"/>
              </a:spcBef>
            </a:pPr>
            <a:r>
              <a:rPr sz="1100" b="1" spc="-10" dirty="0">
                <a:latin typeface="Arial"/>
                <a:cs typeface="Arial"/>
              </a:rPr>
              <a:t>ENTRY/EXIT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CHOKEP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INT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97485">
              <a:lnSpc>
                <a:spcPct val="100000"/>
              </a:lnSpc>
              <a:spcBef>
                <a:spcPts val="88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64740" y="3765572"/>
            <a:ext cx="4118610" cy="787400"/>
            <a:chOff x="3464740" y="3765572"/>
            <a:chExt cx="4118610" cy="7874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2761" y="3895888"/>
              <a:ext cx="652763" cy="2943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8331" y="3765572"/>
              <a:ext cx="574782" cy="6139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64740" y="4272096"/>
              <a:ext cx="621964" cy="28049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462784" y="4580577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20082" y="4566906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71658" y="4002558"/>
            <a:ext cx="3590925" cy="1819910"/>
            <a:chOff x="3871658" y="4002558"/>
            <a:chExt cx="3590925" cy="181991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1658" y="4002558"/>
              <a:ext cx="569241" cy="4461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99965" y="5534303"/>
              <a:ext cx="638193" cy="2878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99963" y="5189033"/>
              <a:ext cx="638193" cy="2878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92896" y="5073080"/>
              <a:ext cx="369238" cy="48462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486051" y="5954430"/>
            <a:ext cx="1138555" cy="4870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35"/>
              </a:spcBef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39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00894" y="943023"/>
            <a:ext cx="6390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2F2F2"/>
                </a:solidFill>
              </a:rPr>
              <a:t>Three</a:t>
            </a:r>
            <a:r>
              <a:rPr sz="4400" spc="-25" dirty="0">
                <a:solidFill>
                  <a:srgbClr val="F2F2F2"/>
                </a:solidFill>
              </a:rPr>
              <a:t> 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PHASES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of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TCCC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287649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6" y="529758"/>
                </a:lnTo>
                <a:lnTo>
                  <a:pt x="625043" y="489173"/>
                </a:lnTo>
                <a:lnTo>
                  <a:pt x="644368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8" y="217651"/>
                </a:lnTo>
                <a:lnTo>
                  <a:pt x="625043" y="174520"/>
                </a:lnTo>
                <a:lnTo>
                  <a:pt x="599276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1262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1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3810" y="2461204"/>
            <a:ext cx="2734945" cy="13620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(CUF)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315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3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THREAT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48545" y="4072808"/>
            <a:ext cx="2943225" cy="720090"/>
          </a:xfrm>
          <a:custGeom>
            <a:avLst/>
            <a:gdLst/>
            <a:ahLst/>
            <a:cxnLst/>
            <a:rect l="l" t="t" r="r" b="b"/>
            <a:pathLst>
              <a:path w="2943225" h="720089">
                <a:moveTo>
                  <a:pt x="2582607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8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2607" y="719999"/>
                </a:lnTo>
                <a:lnTo>
                  <a:pt x="2631457" y="716713"/>
                </a:lnTo>
                <a:lnTo>
                  <a:pt x="2678309" y="707140"/>
                </a:lnTo>
                <a:lnTo>
                  <a:pt x="2722735" y="691709"/>
                </a:lnTo>
                <a:lnTo>
                  <a:pt x="2764306" y="670849"/>
                </a:lnTo>
                <a:lnTo>
                  <a:pt x="2802592" y="644989"/>
                </a:lnTo>
                <a:lnTo>
                  <a:pt x="2837165" y="614558"/>
                </a:lnTo>
                <a:lnTo>
                  <a:pt x="2867596" y="579985"/>
                </a:lnTo>
                <a:lnTo>
                  <a:pt x="2893457" y="541699"/>
                </a:lnTo>
                <a:lnTo>
                  <a:pt x="2914317" y="500128"/>
                </a:lnTo>
                <a:lnTo>
                  <a:pt x="2929748" y="455702"/>
                </a:lnTo>
                <a:lnTo>
                  <a:pt x="2939321" y="408850"/>
                </a:lnTo>
                <a:lnTo>
                  <a:pt x="2942607" y="360000"/>
                </a:lnTo>
                <a:lnTo>
                  <a:pt x="2939321" y="311150"/>
                </a:lnTo>
                <a:lnTo>
                  <a:pt x="2929748" y="264298"/>
                </a:lnTo>
                <a:lnTo>
                  <a:pt x="2914317" y="219872"/>
                </a:lnTo>
                <a:lnTo>
                  <a:pt x="2893457" y="178301"/>
                </a:lnTo>
                <a:lnTo>
                  <a:pt x="2867596" y="140015"/>
                </a:lnTo>
                <a:lnTo>
                  <a:pt x="2837165" y="105441"/>
                </a:lnTo>
                <a:lnTo>
                  <a:pt x="2802592" y="75010"/>
                </a:lnTo>
                <a:lnTo>
                  <a:pt x="2764306" y="49150"/>
                </a:lnTo>
                <a:lnTo>
                  <a:pt x="2722735" y="28290"/>
                </a:lnTo>
                <a:lnTo>
                  <a:pt x="2678309" y="12859"/>
                </a:lnTo>
                <a:lnTo>
                  <a:pt x="2631457" y="3286"/>
                </a:lnTo>
                <a:lnTo>
                  <a:pt x="2582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127285" y="2481103"/>
            <a:ext cx="2506345" cy="21875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4699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(TFC)</a:t>
            </a:r>
            <a:endParaRPr sz="3200">
              <a:latin typeface="Arial"/>
              <a:cs typeface="Arial"/>
            </a:endParaRPr>
          </a:p>
          <a:p>
            <a:pPr marL="353695" marR="5080" indent="-62230">
              <a:lnSpc>
                <a:spcPts val="1800"/>
              </a:lnSpc>
              <a:spcBef>
                <a:spcPts val="2915"/>
              </a:spcBef>
            </a:pPr>
            <a:r>
              <a:rPr sz="1600" b="1" spc="-5" dirty="0">
                <a:latin typeface="Arial"/>
                <a:cs typeface="Arial"/>
              </a:rPr>
              <a:t>WORK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UNDER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AND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CONCEALMENT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41224" y="2461204"/>
            <a:ext cx="2652395" cy="17862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Arial"/>
                <a:cs typeface="Arial"/>
              </a:rPr>
              <a:t>(TACEVAC)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7326" y="284892"/>
            <a:ext cx="54775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Applications of TFC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4246" y="4084679"/>
            <a:ext cx="2943860" cy="720090"/>
          </a:xfrm>
          <a:custGeom>
            <a:avLst/>
            <a:gdLst/>
            <a:ahLst/>
            <a:cxnLst/>
            <a:rect l="l" t="t" r="r" b="b"/>
            <a:pathLst>
              <a:path w="2943860" h="720089">
                <a:moveTo>
                  <a:pt x="2583431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0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4" y="644989"/>
                </a:lnTo>
                <a:lnTo>
                  <a:pt x="178300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3431" y="719999"/>
                </a:lnTo>
                <a:lnTo>
                  <a:pt x="2632281" y="716713"/>
                </a:lnTo>
                <a:lnTo>
                  <a:pt x="2679134" y="707140"/>
                </a:lnTo>
                <a:lnTo>
                  <a:pt x="2723560" y="691709"/>
                </a:lnTo>
                <a:lnTo>
                  <a:pt x="2765130" y="670849"/>
                </a:lnTo>
                <a:lnTo>
                  <a:pt x="2803417" y="644989"/>
                </a:lnTo>
                <a:lnTo>
                  <a:pt x="2837990" y="614557"/>
                </a:lnTo>
                <a:lnTo>
                  <a:pt x="2868421" y="579984"/>
                </a:lnTo>
                <a:lnTo>
                  <a:pt x="2894281" y="541698"/>
                </a:lnTo>
                <a:lnTo>
                  <a:pt x="2915141" y="500127"/>
                </a:lnTo>
                <a:lnTo>
                  <a:pt x="2930572" y="455701"/>
                </a:lnTo>
                <a:lnTo>
                  <a:pt x="2940145" y="408849"/>
                </a:lnTo>
                <a:lnTo>
                  <a:pt x="2943431" y="359999"/>
                </a:lnTo>
                <a:lnTo>
                  <a:pt x="2940145" y="311149"/>
                </a:lnTo>
                <a:lnTo>
                  <a:pt x="2930572" y="264297"/>
                </a:lnTo>
                <a:lnTo>
                  <a:pt x="2915141" y="219871"/>
                </a:lnTo>
                <a:lnTo>
                  <a:pt x="2894281" y="178300"/>
                </a:lnTo>
                <a:lnTo>
                  <a:pt x="2868421" y="140014"/>
                </a:lnTo>
                <a:lnTo>
                  <a:pt x="2837990" y="105441"/>
                </a:lnTo>
                <a:lnTo>
                  <a:pt x="2803417" y="75010"/>
                </a:lnTo>
                <a:lnTo>
                  <a:pt x="2765130" y="49150"/>
                </a:lnTo>
                <a:lnTo>
                  <a:pt x="2723560" y="28290"/>
                </a:lnTo>
                <a:lnTo>
                  <a:pt x="2679134" y="12859"/>
                </a:lnTo>
                <a:lnTo>
                  <a:pt x="2632281" y="3286"/>
                </a:lnTo>
                <a:lnTo>
                  <a:pt x="2583431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76353" y="4182394"/>
            <a:ext cx="183959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223520">
              <a:lnSpc>
                <a:spcPts val="1800"/>
              </a:lnSpc>
              <a:spcBef>
                <a:spcPts val="259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RETURN 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72025" y="4512181"/>
            <a:ext cx="2943225" cy="1024255"/>
          </a:xfrm>
          <a:custGeom>
            <a:avLst/>
            <a:gdLst/>
            <a:ahLst/>
            <a:cxnLst/>
            <a:rect l="l" t="t" r="r" b="b"/>
            <a:pathLst>
              <a:path w="2943225" h="1024254">
                <a:moveTo>
                  <a:pt x="2579414" y="0"/>
                </a:moveTo>
                <a:lnTo>
                  <a:pt x="363193" y="0"/>
                </a:lnTo>
                <a:lnTo>
                  <a:pt x="313910" y="3315"/>
                </a:lnTo>
                <a:lnTo>
                  <a:pt x="266642" y="12973"/>
                </a:lnTo>
                <a:lnTo>
                  <a:pt x="221822" y="28541"/>
                </a:lnTo>
                <a:lnTo>
                  <a:pt x="179882" y="49586"/>
                </a:lnTo>
                <a:lnTo>
                  <a:pt x="141256" y="75675"/>
                </a:lnTo>
                <a:lnTo>
                  <a:pt x="106376" y="106376"/>
                </a:lnTo>
                <a:lnTo>
                  <a:pt x="75675" y="141256"/>
                </a:lnTo>
                <a:lnTo>
                  <a:pt x="49586" y="179882"/>
                </a:lnTo>
                <a:lnTo>
                  <a:pt x="28541" y="221822"/>
                </a:lnTo>
                <a:lnTo>
                  <a:pt x="12973" y="266642"/>
                </a:lnTo>
                <a:lnTo>
                  <a:pt x="3315" y="313910"/>
                </a:lnTo>
                <a:lnTo>
                  <a:pt x="0" y="363193"/>
                </a:lnTo>
                <a:lnTo>
                  <a:pt x="0" y="660896"/>
                </a:lnTo>
                <a:lnTo>
                  <a:pt x="3315" y="710179"/>
                </a:lnTo>
                <a:lnTo>
                  <a:pt x="12973" y="757447"/>
                </a:lnTo>
                <a:lnTo>
                  <a:pt x="28541" y="802267"/>
                </a:lnTo>
                <a:lnTo>
                  <a:pt x="49586" y="844207"/>
                </a:lnTo>
                <a:lnTo>
                  <a:pt x="75675" y="882833"/>
                </a:lnTo>
                <a:lnTo>
                  <a:pt x="106376" y="917713"/>
                </a:lnTo>
                <a:lnTo>
                  <a:pt x="141256" y="948414"/>
                </a:lnTo>
                <a:lnTo>
                  <a:pt x="179882" y="974503"/>
                </a:lnTo>
                <a:lnTo>
                  <a:pt x="221822" y="995548"/>
                </a:lnTo>
                <a:lnTo>
                  <a:pt x="266642" y="1011116"/>
                </a:lnTo>
                <a:lnTo>
                  <a:pt x="313910" y="1020774"/>
                </a:lnTo>
                <a:lnTo>
                  <a:pt x="363193" y="1024089"/>
                </a:lnTo>
                <a:lnTo>
                  <a:pt x="2579414" y="1024089"/>
                </a:lnTo>
                <a:lnTo>
                  <a:pt x="2628697" y="1020774"/>
                </a:lnTo>
                <a:lnTo>
                  <a:pt x="2675965" y="1011116"/>
                </a:lnTo>
                <a:lnTo>
                  <a:pt x="2720785" y="995548"/>
                </a:lnTo>
                <a:lnTo>
                  <a:pt x="2762725" y="974503"/>
                </a:lnTo>
                <a:lnTo>
                  <a:pt x="2801351" y="948414"/>
                </a:lnTo>
                <a:lnTo>
                  <a:pt x="2836230" y="917713"/>
                </a:lnTo>
                <a:lnTo>
                  <a:pt x="2866931" y="882833"/>
                </a:lnTo>
                <a:lnTo>
                  <a:pt x="2893021" y="844207"/>
                </a:lnTo>
                <a:lnTo>
                  <a:pt x="2914066" y="802267"/>
                </a:lnTo>
                <a:lnTo>
                  <a:pt x="2929634" y="757447"/>
                </a:lnTo>
                <a:lnTo>
                  <a:pt x="2939292" y="710179"/>
                </a:lnTo>
                <a:lnTo>
                  <a:pt x="2942607" y="660896"/>
                </a:lnTo>
                <a:lnTo>
                  <a:pt x="2942607" y="363193"/>
                </a:lnTo>
                <a:lnTo>
                  <a:pt x="2939292" y="313910"/>
                </a:lnTo>
                <a:lnTo>
                  <a:pt x="2929634" y="266642"/>
                </a:lnTo>
                <a:lnTo>
                  <a:pt x="2914066" y="221822"/>
                </a:lnTo>
                <a:lnTo>
                  <a:pt x="2893021" y="179882"/>
                </a:lnTo>
                <a:lnTo>
                  <a:pt x="2866931" y="141256"/>
                </a:lnTo>
                <a:lnTo>
                  <a:pt x="2836230" y="106376"/>
                </a:lnTo>
                <a:lnTo>
                  <a:pt x="2801351" y="75675"/>
                </a:lnTo>
                <a:lnTo>
                  <a:pt x="2762725" y="49586"/>
                </a:lnTo>
                <a:lnTo>
                  <a:pt x="2720785" y="28541"/>
                </a:lnTo>
                <a:lnTo>
                  <a:pt x="2675965" y="12973"/>
                </a:lnTo>
                <a:lnTo>
                  <a:pt x="2628697" y="3315"/>
                </a:lnTo>
                <a:lnTo>
                  <a:pt x="257941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16431" y="4669590"/>
            <a:ext cx="2654300" cy="6858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635" algn="ctr">
              <a:lnSpc>
                <a:spcPts val="1700"/>
              </a:lnSpc>
              <a:spcBef>
                <a:spcPts val="240"/>
              </a:spcBef>
            </a:pPr>
            <a:r>
              <a:rPr sz="1500" b="1" spc="-5" dirty="0">
                <a:latin typeface="Arial"/>
                <a:cs typeface="Arial"/>
              </a:rPr>
              <a:t>MORE </a:t>
            </a:r>
            <a:r>
              <a:rPr sz="1500" b="1" spc="-15" dirty="0">
                <a:latin typeface="Arial"/>
                <a:cs typeface="Arial"/>
              </a:rPr>
              <a:t>DELIBERATE 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ASSESSMENT AND PRE- 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sz="1500" b="1" spc="-114" dirty="0">
                <a:latin typeface="Arial"/>
                <a:cs typeface="Arial"/>
              </a:rPr>
              <a:t>V</a:t>
            </a:r>
            <a:r>
              <a:rPr sz="1500" b="1" dirty="0">
                <a:latin typeface="Arial"/>
                <a:cs typeface="Arial"/>
              </a:rPr>
              <a:t>ACU</a:t>
            </a:r>
            <a:r>
              <a:rPr sz="1500" b="1" spc="-114" dirty="0">
                <a:latin typeface="Arial"/>
                <a:cs typeface="Arial"/>
              </a:rPr>
              <a:t>A</a:t>
            </a:r>
            <a:r>
              <a:rPr sz="1500" b="1" spc="-5" dirty="0">
                <a:latin typeface="Arial"/>
                <a:cs typeface="Arial"/>
              </a:rPr>
              <a:t>T</a:t>
            </a:r>
            <a:r>
              <a:rPr sz="1500" b="1" dirty="0">
                <a:latin typeface="Arial"/>
                <a:cs typeface="Arial"/>
              </a:rPr>
              <a:t>ION PROCEDURES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2165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4" y="0"/>
                </a:lnTo>
                <a:lnTo>
                  <a:pt x="262602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2" y="657252"/>
                </a:lnTo>
                <a:lnTo>
                  <a:pt x="308644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6" y="529758"/>
                </a:lnTo>
                <a:lnTo>
                  <a:pt x="625043" y="489173"/>
                </a:lnTo>
                <a:lnTo>
                  <a:pt x="644368" y="446042"/>
                </a:lnTo>
                <a:lnTo>
                  <a:pt x="657252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2" y="262602"/>
                </a:lnTo>
                <a:lnTo>
                  <a:pt x="644368" y="217651"/>
                </a:lnTo>
                <a:lnTo>
                  <a:pt x="625043" y="174520"/>
                </a:lnTo>
                <a:lnTo>
                  <a:pt x="599276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95778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2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55832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09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0" y="19325"/>
                </a:lnTo>
                <a:lnTo>
                  <a:pt x="174519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19" y="625043"/>
                </a:lnTo>
                <a:lnTo>
                  <a:pt x="217650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5" y="529758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7" y="217651"/>
                </a:lnTo>
                <a:lnTo>
                  <a:pt x="625042" y="174520"/>
                </a:lnTo>
                <a:lnTo>
                  <a:pt x="599275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339446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3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32002" y="631401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48146" y="1090341"/>
            <a:ext cx="5543550" cy="5193030"/>
            <a:chOff x="3348146" y="1090341"/>
            <a:chExt cx="5543550" cy="5193030"/>
          </a:xfrm>
        </p:grpSpPr>
        <p:sp>
          <p:nvSpPr>
            <p:cNvPr id="23" name="object 23"/>
            <p:cNvSpPr/>
            <p:nvPr/>
          </p:nvSpPr>
          <p:spPr>
            <a:xfrm>
              <a:off x="6082102" y="5898402"/>
              <a:ext cx="309245" cy="266700"/>
            </a:xfrm>
            <a:custGeom>
              <a:avLst/>
              <a:gdLst/>
              <a:ahLst/>
              <a:cxnLst/>
              <a:rect l="l" t="t" r="r" b="b"/>
              <a:pathLst>
                <a:path w="309245" h="266700">
                  <a:moveTo>
                    <a:pt x="154619" y="0"/>
                  </a:moveTo>
                  <a:lnTo>
                    <a:pt x="0" y="266586"/>
                  </a:lnTo>
                  <a:lnTo>
                    <a:pt x="309241" y="266586"/>
                  </a:lnTo>
                  <a:lnTo>
                    <a:pt x="154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8146" y="1090341"/>
              <a:ext cx="5543261" cy="5192932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51949" y="1625503"/>
            <a:ext cx="7379334" cy="5132705"/>
            <a:chOff x="651949" y="1625503"/>
            <a:chExt cx="7379334" cy="51327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257" y="2307692"/>
              <a:ext cx="5072626" cy="4450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69931" y="2267588"/>
            <a:ext cx="2660650" cy="1259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36906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06744" y="3477047"/>
            <a:ext cx="5342890" cy="2345690"/>
            <a:chOff x="2206744" y="3477047"/>
            <a:chExt cx="5342890" cy="234569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8813" y="3801159"/>
              <a:ext cx="652763" cy="2943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4382" y="3670844"/>
              <a:ext cx="574782" cy="6139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99964" y="5534303"/>
              <a:ext cx="638193" cy="2878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99963" y="5189033"/>
              <a:ext cx="638193" cy="2878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92895" y="5073080"/>
              <a:ext cx="369238" cy="4846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75567" y="5476846"/>
              <a:ext cx="638193" cy="2878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20278" y="5497461"/>
              <a:ext cx="221581" cy="2954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19444" y="3489747"/>
              <a:ext cx="3645535" cy="1496695"/>
            </a:xfrm>
            <a:custGeom>
              <a:avLst/>
              <a:gdLst/>
              <a:ahLst/>
              <a:cxnLst/>
              <a:rect l="l" t="t" r="r" b="b"/>
              <a:pathLst>
                <a:path w="3645535" h="1496695">
                  <a:moveTo>
                    <a:pt x="3528142" y="0"/>
                  </a:moveTo>
                  <a:lnTo>
                    <a:pt x="117113" y="0"/>
                  </a:lnTo>
                  <a:lnTo>
                    <a:pt x="71527" y="9203"/>
                  </a:lnTo>
                  <a:lnTo>
                    <a:pt x="34301" y="34301"/>
                  </a:lnTo>
                  <a:lnTo>
                    <a:pt x="9203" y="71527"/>
                  </a:lnTo>
                  <a:lnTo>
                    <a:pt x="0" y="117113"/>
                  </a:lnTo>
                  <a:lnTo>
                    <a:pt x="0" y="1379354"/>
                  </a:lnTo>
                  <a:lnTo>
                    <a:pt x="9203" y="1424940"/>
                  </a:lnTo>
                  <a:lnTo>
                    <a:pt x="34301" y="1462166"/>
                  </a:lnTo>
                  <a:lnTo>
                    <a:pt x="71527" y="1487264"/>
                  </a:lnTo>
                  <a:lnTo>
                    <a:pt x="117113" y="1496467"/>
                  </a:lnTo>
                  <a:lnTo>
                    <a:pt x="3528142" y="1496467"/>
                  </a:lnTo>
                  <a:lnTo>
                    <a:pt x="3573728" y="1487264"/>
                  </a:lnTo>
                  <a:lnTo>
                    <a:pt x="3610954" y="1462166"/>
                  </a:lnTo>
                  <a:lnTo>
                    <a:pt x="3636052" y="1424940"/>
                  </a:lnTo>
                  <a:lnTo>
                    <a:pt x="3645255" y="1379354"/>
                  </a:lnTo>
                  <a:lnTo>
                    <a:pt x="3645255" y="117113"/>
                  </a:lnTo>
                  <a:lnTo>
                    <a:pt x="3636052" y="71527"/>
                  </a:lnTo>
                  <a:lnTo>
                    <a:pt x="3610954" y="34301"/>
                  </a:lnTo>
                  <a:lnTo>
                    <a:pt x="3573728" y="9203"/>
                  </a:lnTo>
                  <a:lnTo>
                    <a:pt x="352814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19444" y="3489747"/>
              <a:ext cx="3645535" cy="1496695"/>
            </a:xfrm>
            <a:custGeom>
              <a:avLst/>
              <a:gdLst/>
              <a:ahLst/>
              <a:cxnLst/>
              <a:rect l="l" t="t" r="r" b="b"/>
              <a:pathLst>
                <a:path w="3645535" h="1496695">
                  <a:moveTo>
                    <a:pt x="117113" y="0"/>
                  </a:moveTo>
                  <a:lnTo>
                    <a:pt x="3528142" y="0"/>
                  </a:lnTo>
                  <a:lnTo>
                    <a:pt x="3573728" y="9203"/>
                  </a:lnTo>
                  <a:lnTo>
                    <a:pt x="3610954" y="34301"/>
                  </a:lnTo>
                  <a:lnTo>
                    <a:pt x="3636052" y="71527"/>
                  </a:lnTo>
                  <a:lnTo>
                    <a:pt x="3645255" y="117113"/>
                  </a:lnTo>
                  <a:lnTo>
                    <a:pt x="3645255" y="1379354"/>
                  </a:lnTo>
                  <a:lnTo>
                    <a:pt x="3636052" y="1424940"/>
                  </a:lnTo>
                  <a:lnTo>
                    <a:pt x="3610954" y="1462166"/>
                  </a:lnTo>
                  <a:lnTo>
                    <a:pt x="3573728" y="1487264"/>
                  </a:lnTo>
                  <a:lnTo>
                    <a:pt x="3528142" y="1496467"/>
                  </a:lnTo>
                  <a:lnTo>
                    <a:pt x="117113" y="1496467"/>
                  </a:lnTo>
                  <a:lnTo>
                    <a:pt x="71527" y="1487264"/>
                  </a:lnTo>
                  <a:lnTo>
                    <a:pt x="34301" y="1462166"/>
                  </a:lnTo>
                  <a:lnTo>
                    <a:pt x="9203" y="1424940"/>
                  </a:lnTo>
                  <a:lnTo>
                    <a:pt x="0" y="1379354"/>
                  </a:lnTo>
                  <a:lnTo>
                    <a:pt x="0" y="117113"/>
                  </a:lnTo>
                  <a:lnTo>
                    <a:pt x="9203" y="71527"/>
                  </a:lnTo>
                  <a:lnTo>
                    <a:pt x="34301" y="34301"/>
                  </a:lnTo>
                  <a:lnTo>
                    <a:pt x="71527" y="9203"/>
                  </a:lnTo>
                  <a:lnTo>
                    <a:pt x="117113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428836" y="4485849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90945" y="3464284"/>
            <a:ext cx="3520440" cy="8724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R="112395" algn="r">
              <a:lnSpc>
                <a:spcPct val="100000"/>
              </a:lnSpc>
              <a:spcBef>
                <a:spcPts val="285"/>
              </a:spcBef>
            </a:pPr>
            <a:r>
              <a:rPr sz="1100" b="1" spc="-10" dirty="0">
                <a:latin typeface="Arial"/>
                <a:cs typeface="Arial"/>
              </a:rPr>
              <a:t>ENTRY/EXIT</a:t>
            </a:r>
            <a:endParaRPr sz="1100">
              <a:latin typeface="Arial"/>
              <a:cs typeface="Arial"/>
            </a:endParaRPr>
          </a:p>
          <a:p>
            <a:pPr marL="63500" marR="55880">
              <a:lnSpc>
                <a:spcPts val="1600"/>
              </a:lnSpc>
              <a:spcBef>
                <a:spcPts val="360"/>
              </a:spcBef>
            </a:pPr>
            <a:r>
              <a:rPr sz="1400" spc="-5" dirty="0">
                <a:latin typeface="Arial MT"/>
                <a:cs typeface="Arial MT"/>
              </a:rPr>
              <a:t>KIA</a:t>
            </a:r>
            <a:r>
              <a:rPr sz="1400" spc="-9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Morgue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should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out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10" dirty="0">
                <a:latin typeface="Arial MT"/>
                <a:cs typeface="Arial MT"/>
              </a:rPr>
              <a:t>sig</a:t>
            </a:r>
            <a:r>
              <a:rPr sz="1650" b="1" spc="-165" baseline="32828" dirty="0">
                <a:latin typeface="Arial"/>
                <a:cs typeface="Arial"/>
              </a:rPr>
              <a:t>C</a:t>
            </a:r>
            <a:r>
              <a:rPr sz="1400" spc="-110" dirty="0">
                <a:latin typeface="Arial MT"/>
                <a:cs typeface="Arial MT"/>
              </a:rPr>
              <a:t>h</a:t>
            </a:r>
            <a:r>
              <a:rPr sz="1650" b="1" spc="-165" baseline="32828" dirty="0">
                <a:latin typeface="Arial"/>
                <a:cs typeface="Arial"/>
              </a:rPr>
              <a:t>H</a:t>
            </a:r>
            <a:r>
              <a:rPr sz="1400" spc="-110" dirty="0">
                <a:latin typeface="Arial MT"/>
                <a:cs typeface="Arial MT"/>
              </a:rPr>
              <a:t>t</a:t>
            </a:r>
            <a:r>
              <a:rPr sz="1650" b="1" spc="-165" baseline="32828" dirty="0">
                <a:latin typeface="Arial"/>
                <a:cs typeface="Arial"/>
              </a:rPr>
              <a:t>OKEPOINT </a:t>
            </a:r>
            <a:r>
              <a:rPr sz="1650" b="1" spc="-434" baseline="32828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from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casualties</a:t>
            </a:r>
            <a:r>
              <a:rPr sz="1400" spc="-5" dirty="0">
                <a:latin typeface="Arial MT"/>
                <a:cs typeface="Arial MT"/>
              </a:rPr>
              <a:t> suffering</a:t>
            </a:r>
            <a:r>
              <a:rPr sz="1400" dirty="0">
                <a:latin typeface="Arial MT"/>
                <a:cs typeface="Arial MT"/>
              </a:rPr>
              <a:t> life-</a:t>
            </a:r>
            <a:endParaRPr sz="1400">
              <a:latin typeface="Arial MT"/>
              <a:cs typeface="Arial MT"/>
            </a:endParaRPr>
          </a:p>
          <a:p>
            <a:pPr marL="63500">
              <a:lnSpc>
                <a:spcPts val="1600"/>
              </a:lnSpc>
            </a:pPr>
            <a:r>
              <a:rPr sz="2100" baseline="1984" dirty="0">
                <a:latin typeface="Arial MT"/>
                <a:cs typeface="Arial MT"/>
              </a:rPr>
              <a:t>threatening</a:t>
            </a:r>
            <a:r>
              <a:rPr sz="2100" spc="-22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trauma.</a:t>
            </a:r>
            <a:r>
              <a:rPr sz="2100" spc="-30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Ensure</a:t>
            </a:r>
            <a:r>
              <a:rPr sz="2100" spc="-22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to</a:t>
            </a:r>
            <a:r>
              <a:rPr sz="2100" spc="-22" baseline="1984" dirty="0">
                <a:latin typeface="Arial MT"/>
                <a:cs typeface="Arial MT"/>
              </a:rPr>
              <a:t> </a:t>
            </a:r>
            <a:r>
              <a:rPr sz="2100" spc="-142" baseline="1984" dirty="0">
                <a:latin typeface="Arial MT"/>
                <a:cs typeface="Arial MT"/>
              </a:rPr>
              <a:t>hav</a:t>
            </a:r>
            <a:r>
              <a:rPr sz="1400" spc="-95" dirty="0">
                <a:latin typeface="Arial MT"/>
                <a:cs typeface="Arial MT"/>
              </a:rPr>
              <a:t>S</a:t>
            </a:r>
            <a:r>
              <a:rPr sz="2100" spc="-142" baseline="1984" dirty="0">
                <a:latin typeface="Arial MT"/>
                <a:cs typeface="Arial MT"/>
              </a:rPr>
              <a:t>e</a:t>
            </a:r>
            <a:r>
              <a:rPr sz="1400" spc="-95" dirty="0">
                <a:latin typeface="Arial MT"/>
                <a:cs typeface="Arial MT"/>
              </a:rPr>
              <a:t>upplies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41745" y="4295554"/>
            <a:ext cx="297116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latin typeface="Arial MT"/>
                <a:cs typeface="Arial MT"/>
              </a:rPr>
              <a:t>at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least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first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responder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present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protect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guard</a:t>
            </a:r>
            <a:r>
              <a:rPr sz="1400" spc="-5" dirty="0">
                <a:latin typeface="Arial MT"/>
                <a:cs typeface="Arial MT"/>
              </a:rPr>
              <a:t> KIA</a:t>
            </a:r>
            <a:r>
              <a:rPr sz="1400" spc="-9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personnel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AF8F8"/>
                </a:solidFill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828965" y="4946915"/>
            <a:ext cx="355600" cy="313690"/>
            <a:chOff x="3828965" y="4946915"/>
            <a:chExt cx="355600" cy="313690"/>
          </a:xfrm>
        </p:grpSpPr>
        <p:sp>
          <p:nvSpPr>
            <p:cNvPr id="23" name="object 23"/>
            <p:cNvSpPr/>
            <p:nvPr/>
          </p:nvSpPr>
          <p:spPr>
            <a:xfrm>
              <a:off x="3841666" y="4959615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329704" y="0"/>
                  </a:moveTo>
                  <a:lnTo>
                    <a:pt x="0" y="0"/>
                  </a:lnTo>
                  <a:lnTo>
                    <a:pt x="164852" y="288147"/>
                  </a:lnTo>
                  <a:lnTo>
                    <a:pt x="329704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41665" y="4959615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288148"/>
                  </a:moveTo>
                  <a:lnTo>
                    <a:pt x="0" y="0"/>
                  </a:lnTo>
                  <a:lnTo>
                    <a:pt x="329704" y="0"/>
                  </a:lnTo>
                  <a:lnTo>
                    <a:pt x="164852" y="288148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23486" y="5988877"/>
            <a:ext cx="62865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ts val="1530"/>
              </a:lnSpc>
            </a:pPr>
            <a:r>
              <a:rPr sz="1400" spc="-5" dirty="0">
                <a:latin typeface="Arial MT"/>
                <a:cs typeface="Arial MT"/>
              </a:rPr>
              <a:t>KIA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Morgue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6051" y="5988539"/>
            <a:ext cx="1138555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" algn="ctr">
              <a:lnSpc>
                <a:spcPts val="1645"/>
              </a:lnSpc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40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51949" y="1625503"/>
            <a:ext cx="7379334" cy="5132705"/>
            <a:chOff x="651949" y="1625503"/>
            <a:chExt cx="7379334" cy="51327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257" y="2307692"/>
              <a:ext cx="5072626" cy="4450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50962" y="5105506"/>
            <a:ext cx="1204346" cy="51524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600391" y="3629439"/>
            <a:ext cx="1546225" cy="515620"/>
            <a:chOff x="10600391" y="3629439"/>
            <a:chExt cx="1546225" cy="51562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00391" y="3629439"/>
              <a:ext cx="1545733" cy="5152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80385" y="3649903"/>
              <a:ext cx="234246" cy="31617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362881" y="3219795"/>
            <a:ext cx="6653530" cy="2865120"/>
            <a:chOff x="3362881" y="3219795"/>
            <a:chExt cx="6653530" cy="286512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62881" y="4112502"/>
              <a:ext cx="621964" cy="28049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24643" y="3850379"/>
              <a:ext cx="569241" cy="4461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99965" y="5534303"/>
              <a:ext cx="638193" cy="2878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9963" y="5189033"/>
              <a:ext cx="638193" cy="2878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92896" y="5073080"/>
              <a:ext cx="369238" cy="4846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5568" y="5476847"/>
              <a:ext cx="638193" cy="2878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20278" y="5497461"/>
              <a:ext cx="221581" cy="29544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480974" y="3232495"/>
              <a:ext cx="4523105" cy="2839720"/>
            </a:xfrm>
            <a:custGeom>
              <a:avLst/>
              <a:gdLst/>
              <a:ahLst/>
              <a:cxnLst/>
              <a:rect l="l" t="t" r="r" b="b"/>
              <a:pathLst>
                <a:path w="4523105" h="2839720">
                  <a:moveTo>
                    <a:pt x="4300515" y="0"/>
                  </a:moveTo>
                  <a:lnTo>
                    <a:pt x="222191" y="0"/>
                  </a:lnTo>
                  <a:lnTo>
                    <a:pt x="177412" y="4514"/>
                  </a:lnTo>
                  <a:lnTo>
                    <a:pt x="135704" y="17460"/>
                  </a:lnTo>
                  <a:lnTo>
                    <a:pt x="97962" y="37946"/>
                  </a:lnTo>
                  <a:lnTo>
                    <a:pt x="65078" y="65077"/>
                  </a:lnTo>
                  <a:lnTo>
                    <a:pt x="37946" y="97961"/>
                  </a:lnTo>
                  <a:lnTo>
                    <a:pt x="17460" y="135703"/>
                  </a:lnTo>
                  <a:lnTo>
                    <a:pt x="4514" y="177411"/>
                  </a:lnTo>
                  <a:lnTo>
                    <a:pt x="0" y="222190"/>
                  </a:lnTo>
                  <a:lnTo>
                    <a:pt x="0" y="2616944"/>
                  </a:lnTo>
                  <a:lnTo>
                    <a:pt x="4514" y="2661724"/>
                  </a:lnTo>
                  <a:lnTo>
                    <a:pt x="17460" y="2703431"/>
                  </a:lnTo>
                  <a:lnTo>
                    <a:pt x="37946" y="2741173"/>
                  </a:lnTo>
                  <a:lnTo>
                    <a:pt x="65078" y="2774057"/>
                  </a:lnTo>
                  <a:lnTo>
                    <a:pt x="97962" y="2801188"/>
                  </a:lnTo>
                  <a:lnTo>
                    <a:pt x="135704" y="2821674"/>
                  </a:lnTo>
                  <a:lnTo>
                    <a:pt x="177412" y="2834621"/>
                  </a:lnTo>
                  <a:lnTo>
                    <a:pt x="222191" y="2839135"/>
                  </a:lnTo>
                  <a:lnTo>
                    <a:pt x="4300515" y="2839135"/>
                  </a:lnTo>
                  <a:lnTo>
                    <a:pt x="4345295" y="2834621"/>
                  </a:lnTo>
                  <a:lnTo>
                    <a:pt x="4387002" y="2821674"/>
                  </a:lnTo>
                  <a:lnTo>
                    <a:pt x="4424744" y="2801188"/>
                  </a:lnTo>
                  <a:lnTo>
                    <a:pt x="4457628" y="2774057"/>
                  </a:lnTo>
                  <a:lnTo>
                    <a:pt x="4484759" y="2741173"/>
                  </a:lnTo>
                  <a:lnTo>
                    <a:pt x="4505245" y="2703431"/>
                  </a:lnTo>
                  <a:lnTo>
                    <a:pt x="4518192" y="2661724"/>
                  </a:lnTo>
                  <a:lnTo>
                    <a:pt x="4522706" y="2616944"/>
                  </a:lnTo>
                  <a:lnTo>
                    <a:pt x="4522706" y="222190"/>
                  </a:lnTo>
                  <a:lnTo>
                    <a:pt x="4518192" y="177411"/>
                  </a:lnTo>
                  <a:lnTo>
                    <a:pt x="4505245" y="135703"/>
                  </a:lnTo>
                  <a:lnTo>
                    <a:pt x="4484759" y="97961"/>
                  </a:lnTo>
                  <a:lnTo>
                    <a:pt x="4457628" y="65077"/>
                  </a:lnTo>
                  <a:lnTo>
                    <a:pt x="4424744" y="37946"/>
                  </a:lnTo>
                  <a:lnTo>
                    <a:pt x="4387002" y="17460"/>
                  </a:lnTo>
                  <a:lnTo>
                    <a:pt x="4345295" y="4514"/>
                  </a:lnTo>
                  <a:lnTo>
                    <a:pt x="430051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80974" y="3232495"/>
              <a:ext cx="4523105" cy="2839720"/>
            </a:xfrm>
            <a:custGeom>
              <a:avLst/>
              <a:gdLst/>
              <a:ahLst/>
              <a:cxnLst/>
              <a:rect l="l" t="t" r="r" b="b"/>
              <a:pathLst>
                <a:path w="4523105" h="2839720">
                  <a:moveTo>
                    <a:pt x="222190" y="0"/>
                  </a:moveTo>
                  <a:lnTo>
                    <a:pt x="4300515" y="0"/>
                  </a:lnTo>
                  <a:lnTo>
                    <a:pt x="4345295" y="4514"/>
                  </a:lnTo>
                  <a:lnTo>
                    <a:pt x="4387002" y="17460"/>
                  </a:lnTo>
                  <a:lnTo>
                    <a:pt x="4424744" y="37946"/>
                  </a:lnTo>
                  <a:lnTo>
                    <a:pt x="4457628" y="65078"/>
                  </a:lnTo>
                  <a:lnTo>
                    <a:pt x="4484759" y="97961"/>
                  </a:lnTo>
                  <a:lnTo>
                    <a:pt x="4505245" y="135704"/>
                  </a:lnTo>
                  <a:lnTo>
                    <a:pt x="4518192" y="177411"/>
                  </a:lnTo>
                  <a:lnTo>
                    <a:pt x="4522706" y="222190"/>
                  </a:lnTo>
                  <a:lnTo>
                    <a:pt x="4522706" y="2616945"/>
                  </a:lnTo>
                  <a:lnTo>
                    <a:pt x="4518192" y="2661724"/>
                  </a:lnTo>
                  <a:lnTo>
                    <a:pt x="4505245" y="2703432"/>
                  </a:lnTo>
                  <a:lnTo>
                    <a:pt x="4484759" y="2741174"/>
                  </a:lnTo>
                  <a:lnTo>
                    <a:pt x="4457628" y="2774057"/>
                  </a:lnTo>
                  <a:lnTo>
                    <a:pt x="4424744" y="2801189"/>
                  </a:lnTo>
                  <a:lnTo>
                    <a:pt x="4387002" y="2821675"/>
                  </a:lnTo>
                  <a:lnTo>
                    <a:pt x="4345295" y="2834621"/>
                  </a:lnTo>
                  <a:lnTo>
                    <a:pt x="4300515" y="2839135"/>
                  </a:lnTo>
                  <a:lnTo>
                    <a:pt x="222190" y="2839135"/>
                  </a:lnTo>
                  <a:lnTo>
                    <a:pt x="177411" y="2834621"/>
                  </a:lnTo>
                  <a:lnTo>
                    <a:pt x="135704" y="2821675"/>
                  </a:lnTo>
                  <a:lnTo>
                    <a:pt x="97961" y="2801189"/>
                  </a:lnTo>
                  <a:lnTo>
                    <a:pt x="65078" y="2774057"/>
                  </a:lnTo>
                  <a:lnTo>
                    <a:pt x="37946" y="2741174"/>
                  </a:lnTo>
                  <a:lnTo>
                    <a:pt x="17460" y="2703432"/>
                  </a:lnTo>
                  <a:lnTo>
                    <a:pt x="4514" y="2661724"/>
                  </a:lnTo>
                  <a:lnTo>
                    <a:pt x="0" y="2616945"/>
                  </a:lnTo>
                  <a:lnTo>
                    <a:pt x="0" y="222190"/>
                  </a:lnTo>
                  <a:lnTo>
                    <a:pt x="4514" y="177411"/>
                  </a:lnTo>
                  <a:lnTo>
                    <a:pt x="17460" y="135704"/>
                  </a:lnTo>
                  <a:lnTo>
                    <a:pt x="37946" y="97961"/>
                  </a:lnTo>
                  <a:lnTo>
                    <a:pt x="65078" y="65078"/>
                  </a:lnTo>
                  <a:lnTo>
                    <a:pt x="97961" y="37946"/>
                  </a:lnTo>
                  <a:lnTo>
                    <a:pt x="135704" y="17460"/>
                  </a:lnTo>
                  <a:lnTo>
                    <a:pt x="177411" y="4514"/>
                  </a:lnTo>
                  <a:lnTo>
                    <a:pt x="222190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491627" y="4547447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77947" y="3288236"/>
            <a:ext cx="4672965" cy="2442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>
              <a:lnSpc>
                <a:spcPts val="151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38100" marR="2962910" indent="56515">
              <a:lnSpc>
                <a:spcPct val="81500"/>
              </a:lnSpc>
              <a:spcBef>
                <a:spcPts val="145"/>
              </a:spcBef>
            </a:pPr>
            <a:r>
              <a:rPr sz="1650" b="1" baseline="2525" dirty="0">
                <a:latin typeface="Arial"/>
                <a:cs typeface="Arial"/>
              </a:rPr>
              <a:t>ENT</a:t>
            </a:r>
            <a:r>
              <a:rPr sz="1650" b="1" spc="-67" baseline="2525" dirty="0">
                <a:latin typeface="Arial"/>
                <a:cs typeface="Arial"/>
              </a:rPr>
              <a:t>R</a:t>
            </a:r>
            <a:r>
              <a:rPr sz="1650" b="1" baseline="2525" dirty="0">
                <a:latin typeface="Arial"/>
                <a:cs typeface="Arial"/>
              </a:rPr>
              <a:t>Y</a:t>
            </a:r>
            <a:r>
              <a:rPr sz="1650" b="1" spc="-7" baseline="2525" dirty="0">
                <a:latin typeface="Arial"/>
                <a:cs typeface="Arial"/>
              </a:rPr>
              <a:t>/</a:t>
            </a:r>
            <a:r>
              <a:rPr sz="1650" b="1" baseline="2525" dirty="0">
                <a:latin typeface="Arial"/>
                <a:cs typeface="Arial"/>
              </a:rPr>
              <a:t>EX</a:t>
            </a:r>
            <a:r>
              <a:rPr sz="1650" b="1" spc="-7" baseline="2525" dirty="0">
                <a:latin typeface="Arial"/>
                <a:cs typeface="Arial"/>
              </a:rPr>
              <a:t>I</a:t>
            </a:r>
            <a:r>
              <a:rPr sz="1650" b="1" spc="-517" baseline="2525" dirty="0">
                <a:latin typeface="Arial"/>
                <a:cs typeface="Arial"/>
              </a:rPr>
              <a:t>T</a:t>
            </a:r>
            <a:r>
              <a:rPr sz="1400" b="1" spc="-10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ACE</a:t>
            </a:r>
            <a:r>
              <a:rPr sz="1400" b="1" spc="-105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AC  </a:t>
            </a:r>
            <a:r>
              <a:rPr sz="1100" b="1" spc="-5" dirty="0">
                <a:latin typeface="Arial"/>
                <a:cs typeface="Arial"/>
              </a:rPr>
              <a:t>CHOKEPOINT</a:t>
            </a:r>
            <a:endParaRPr sz="1100">
              <a:latin typeface="Arial"/>
              <a:cs typeface="Arial"/>
            </a:endParaRPr>
          </a:p>
          <a:p>
            <a:pPr marL="222885" marR="187960" indent="645160">
              <a:lnSpc>
                <a:spcPts val="1600"/>
              </a:lnSpc>
              <a:spcBef>
                <a:spcPts val="575"/>
              </a:spcBef>
            </a:pPr>
            <a:r>
              <a:rPr sz="1400" spc="-5" dirty="0">
                <a:latin typeface="Arial MT"/>
                <a:cs typeface="Arial MT"/>
              </a:rPr>
              <a:t>This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transition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includes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preparing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2100" spc="-44" baseline="-7936" dirty="0">
                <a:latin typeface="Arial MT"/>
                <a:cs typeface="Arial MT"/>
              </a:rPr>
              <a:t>Supplies</a:t>
            </a:r>
            <a:r>
              <a:rPr sz="1400" spc="-30" dirty="0">
                <a:latin typeface="Arial MT"/>
                <a:cs typeface="Arial MT"/>
              </a:rPr>
              <a:t>for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transport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number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possible</a:t>
            </a:r>
            <a:endParaRPr sz="1400">
              <a:latin typeface="Arial MT"/>
              <a:cs typeface="Arial MT"/>
            </a:endParaRPr>
          </a:p>
          <a:p>
            <a:pPr marL="868680" marR="30480">
              <a:lnSpc>
                <a:spcPts val="1600"/>
              </a:lnSpc>
            </a:pPr>
            <a:r>
              <a:rPr sz="1400" dirty="0">
                <a:latin typeface="Arial MT"/>
                <a:cs typeface="Arial MT"/>
              </a:rPr>
              <a:t>evacuation platforms aircraft, ground vehicles,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watercraft.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Some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essential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elements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</a:t>
            </a:r>
            <a:r>
              <a:rPr sz="1400" spc="-37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this preparation are securing loose dressings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straps,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marking,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completion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 </a:t>
            </a:r>
            <a:r>
              <a:rPr sz="1400" spc="-5" dirty="0">
                <a:latin typeface="Arial MT"/>
                <a:cs typeface="Arial MT"/>
              </a:rPr>
              <a:t>TCCC </a:t>
            </a:r>
            <a:r>
              <a:rPr sz="1400" dirty="0">
                <a:latin typeface="Arial MT"/>
                <a:cs typeface="Arial MT"/>
              </a:rPr>
              <a:t>Casualty Card. </a:t>
            </a:r>
            <a:r>
              <a:rPr sz="1400" spc="-5" dirty="0">
                <a:latin typeface="Arial MT"/>
                <a:cs typeface="Arial MT"/>
              </a:rPr>
              <a:t>These actions </a:t>
            </a:r>
            <a:r>
              <a:rPr sz="1400" dirty="0">
                <a:latin typeface="Arial MT"/>
                <a:cs typeface="Arial MT"/>
              </a:rPr>
              <a:t>will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help to ensure a smooth handover of the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30" dirty="0">
                <a:latin typeface="Arial MT"/>
                <a:cs typeface="Arial MT"/>
              </a:rPr>
              <a:t>TACEVAC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personnel.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549418" y="1958298"/>
            <a:ext cx="4877435" cy="1306830"/>
            <a:chOff x="5549418" y="1958298"/>
            <a:chExt cx="4877435" cy="1306830"/>
          </a:xfrm>
        </p:grpSpPr>
        <p:sp>
          <p:nvSpPr>
            <p:cNvPr id="26" name="object 26"/>
            <p:cNvSpPr/>
            <p:nvPr/>
          </p:nvSpPr>
          <p:spPr>
            <a:xfrm>
              <a:off x="8486659" y="2964168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1" y="0"/>
                  </a:moveTo>
                  <a:lnTo>
                    <a:pt x="0" y="288149"/>
                  </a:lnTo>
                  <a:lnTo>
                    <a:pt x="329703" y="288149"/>
                  </a:lnTo>
                  <a:lnTo>
                    <a:pt x="164851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86659" y="2964168"/>
              <a:ext cx="330200" cy="288290"/>
            </a:xfrm>
            <a:custGeom>
              <a:avLst/>
              <a:gdLst/>
              <a:ahLst/>
              <a:cxnLst/>
              <a:rect l="l" t="t" r="r" b="b"/>
              <a:pathLst>
                <a:path w="330200" h="288289">
                  <a:moveTo>
                    <a:pt x="164852" y="0"/>
                  </a:moveTo>
                  <a:lnTo>
                    <a:pt x="329703" y="288148"/>
                  </a:lnTo>
                  <a:lnTo>
                    <a:pt x="0" y="288148"/>
                  </a:lnTo>
                  <a:lnTo>
                    <a:pt x="164852" y="0"/>
                  </a:lnTo>
                  <a:close/>
                </a:path>
              </a:pathLst>
            </a:custGeom>
            <a:ln w="25399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49418" y="1958298"/>
              <a:ext cx="4876839" cy="109768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511176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99545" y="2232987"/>
            <a:ext cx="1256773" cy="66007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23486" y="5988877"/>
            <a:ext cx="62865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ts val="1530"/>
              </a:lnSpc>
            </a:pPr>
            <a:r>
              <a:rPr sz="1400" spc="-5" dirty="0">
                <a:latin typeface="Arial MT"/>
                <a:cs typeface="Arial MT"/>
              </a:rPr>
              <a:t>KIA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Morgue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86051" y="5988539"/>
            <a:ext cx="1138555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" algn="ctr">
              <a:lnSpc>
                <a:spcPts val="1645"/>
              </a:lnSpc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41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8257" y="2307692"/>
            <a:ext cx="5072626" cy="44503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8748" y="4097449"/>
            <a:ext cx="708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0020" y="4959936"/>
            <a:ext cx="1204346" cy="51524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646264" y="3301835"/>
            <a:ext cx="1546225" cy="515620"/>
            <a:chOff x="10646264" y="3301835"/>
            <a:chExt cx="1546225" cy="5156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6264" y="3301835"/>
              <a:ext cx="1545733" cy="5152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02700" y="3332232"/>
              <a:ext cx="234246" cy="316178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51949" y="1625503"/>
            <a:ext cx="4810760" cy="4914265"/>
            <a:chOff x="651949" y="1625503"/>
            <a:chExt cx="4810760" cy="491426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3347" y="3288236"/>
            <a:ext cx="956944" cy="545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200"/>
              </a:lnSpc>
              <a:spcBef>
                <a:spcPts val="85"/>
              </a:spcBef>
            </a:pPr>
            <a:r>
              <a:rPr sz="1100" b="1" spc="-10" dirty="0">
                <a:latin typeface="Arial"/>
                <a:cs typeface="Arial"/>
              </a:rPr>
              <a:t>ENTRY/EXIT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CHOKEP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INT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21218" y="3101073"/>
            <a:ext cx="6047740" cy="2721610"/>
            <a:chOff x="3421218" y="3101073"/>
            <a:chExt cx="6047740" cy="272161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21218" y="4225640"/>
              <a:ext cx="621964" cy="2804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6855" y="3936609"/>
              <a:ext cx="569241" cy="4461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99964" y="5534303"/>
              <a:ext cx="638193" cy="2878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9963" y="5189033"/>
              <a:ext cx="638193" cy="2878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92895" y="5073080"/>
              <a:ext cx="369238" cy="4846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5567" y="5476847"/>
              <a:ext cx="638193" cy="28781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20278" y="5497461"/>
              <a:ext cx="221581" cy="2954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54666" y="3101073"/>
              <a:ext cx="3513673" cy="184724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18166" y="3126473"/>
              <a:ext cx="3387090" cy="1720850"/>
            </a:xfrm>
            <a:custGeom>
              <a:avLst/>
              <a:gdLst/>
              <a:ahLst/>
              <a:cxnLst/>
              <a:rect l="l" t="t" r="r" b="b"/>
              <a:pathLst>
                <a:path w="3387090" h="1720850">
                  <a:moveTo>
                    <a:pt x="3252047" y="0"/>
                  </a:moveTo>
                  <a:lnTo>
                    <a:pt x="134626" y="0"/>
                  </a:lnTo>
                  <a:lnTo>
                    <a:pt x="92073" y="6863"/>
                  </a:lnTo>
                  <a:lnTo>
                    <a:pt x="55117" y="25975"/>
                  </a:lnTo>
                  <a:lnTo>
                    <a:pt x="25975" y="55117"/>
                  </a:lnTo>
                  <a:lnTo>
                    <a:pt x="6863" y="92073"/>
                  </a:lnTo>
                  <a:lnTo>
                    <a:pt x="0" y="134626"/>
                  </a:lnTo>
                  <a:lnTo>
                    <a:pt x="0" y="1585619"/>
                  </a:lnTo>
                  <a:lnTo>
                    <a:pt x="6863" y="1628171"/>
                  </a:lnTo>
                  <a:lnTo>
                    <a:pt x="25975" y="1665127"/>
                  </a:lnTo>
                  <a:lnTo>
                    <a:pt x="55117" y="1694270"/>
                  </a:lnTo>
                  <a:lnTo>
                    <a:pt x="92073" y="1713382"/>
                  </a:lnTo>
                  <a:lnTo>
                    <a:pt x="134626" y="1720245"/>
                  </a:lnTo>
                  <a:lnTo>
                    <a:pt x="3252047" y="1720245"/>
                  </a:lnTo>
                  <a:lnTo>
                    <a:pt x="3294599" y="1713382"/>
                  </a:lnTo>
                  <a:lnTo>
                    <a:pt x="3331555" y="1694270"/>
                  </a:lnTo>
                  <a:lnTo>
                    <a:pt x="3360698" y="1665127"/>
                  </a:lnTo>
                  <a:lnTo>
                    <a:pt x="3379810" y="1628171"/>
                  </a:lnTo>
                  <a:lnTo>
                    <a:pt x="3386673" y="1585619"/>
                  </a:lnTo>
                  <a:lnTo>
                    <a:pt x="3386673" y="134626"/>
                  </a:lnTo>
                  <a:lnTo>
                    <a:pt x="3379810" y="92073"/>
                  </a:lnTo>
                  <a:lnTo>
                    <a:pt x="3360698" y="55117"/>
                  </a:lnTo>
                  <a:lnTo>
                    <a:pt x="3331555" y="25975"/>
                  </a:lnTo>
                  <a:lnTo>
                    <a:pt x="3294599" y="6863"/>
                  </a:lnTo>
                  <a:lnTo>
                    <a:pt x="325204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18166" y="3126473"/>
              <a:ext cx="3387090" cy="1720850"/>
            </a:xfrm>
            <a:custGeom>
              <a:avLst/>
              <a:gdLst/>
              <a:ahLst/>
              <a:cxnLst/>
              <a:rect l="l" t="t" r="r" b="b"/>
              <a:pathLst>
                <a:path w="3387090" h="1720850">
                  <a:moveTo>
                    <a:pt x="134626" y="0"/>
                  </a:moveTo>
                  <a:lnTo>
                    <a:pt x="3252047" y="0"/>
                  </a:lnTo>
                  <a:lnTo>
                    <a:pt x="3294599" y="6863"/>
                  </a:lnTo>
                  <a:lnTo>
                    <a:pt x="3331555" y="25975"/>
                  </a:lnTo>
                  <a:lnTo>
                    <a:pt x="3360698" y="55117"/>
                  </a:lnTo>
                  <a:lnTo>
                    <a:pt x="3379810" y="92074"/>
                  </a:lnTo>
                  <a:lnTo>
                    <a:pt x="3386673" y="134626"/>
                  </a:lnTo>
                  <a:lnTo>
                    <a:pt x="3386673" y="1585619"/>
                  </a:lnTo>
                  <a:lnTo>
                    <a:pt x="3379810" y="1628171"/>
                  </a:lnTo>
                  <a:lnTo>
                    <a:pt x="3360698" y="1665127"/>
                  </a:lnTo>
                  <a:lnTo>
                    <a:pt x="3331555" y="1694270"/>
                  </a:lnTo>
                  <a:lnTo>
                    <a:pt x="3294599" y="1713382"/>
                  </a:lnTo>
                  <a:lnTo>
                    <a:pt x="3252047" y="1720245"/>
                  </a:lnTo>
                  <a:lnTo>
                    <a:pt x="134626" y="1720245"/>
                  </a:lnTo>
                  <a:lnTo>
                    <a:pt x="92074" y="1713382"/>
                  </a:lnTo>
                  <a:lnTo>
                    <a:pt x="55117" y="1694270"/>
                  </a:lnTo>
                  <a:lnTo>
                    <a:pt x="25975" y="1665127"/>
                  </a:lnTo>
                  <a:lnTo>
                    <a:pt x="6863" y="1628171"/>
                  </a:lnTo>
                  <a:lnTo>
                    <a:pt x="0" y="1585619"/>
                  </a:lnTo>
                  <a:lnTo>
                    <a:pt x="0" y="134626"/>
                  </a:lnTo>
                  <a:lnTo>
                    <a:pt x="6863" y="92074"/>
                  </a:lnTo>
                  <a:lnTo>
                    <a:pt x="25975" y="55117"/>
                  </a:lnTo>
                  <a:lnTo>
                    <a:pt x="55117" y="25975"/>
                  </a:lnTo>
                  <a:lnTo>
                    <a:pt x="92074" y="6863"/>
                  </a:lnTo>
                  <a:lnTo>
                    <a:pt x="134626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478107" y="4559244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45598" y="3327808"/>
            <a:ext cx="2694305" cy="12547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dirty="0">
                <a:latin typeface="Arial MT"/>
                <a:cs typeface="Arial MT"/>
              </a:rPr>
              <a:t>Once moving out with the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casualties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they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will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pre-stage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 casualties near the landing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zone and prioritize evacuation by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establishing </a:t>
            </a:r>
            <a:r>
              <a:rPr sz="1400" dirty="0">
                <a:latin typeface="Arial MT"/>
                <a:cs typeface="Arial MT"/>
              </a:rPr>
              <a:t>who is Urgent,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Priority,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Routine.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49418" y="1958298"/>
            <a:ext cx="4876839" cy="109768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511176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099545" y="2232987"/>
            <a:ext cx="2458720" cy="703580"/>
            <a:chOff x="8099545" y="2232987"/>
            <a:chExt cx="2458720" cy="703580"/>
          </a:xfrm>
        </p:grpSpPr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99545" y="2232987"/>
              <a:ext cx="1256773" cy="66007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576326" y="2676776"/>
              <a:ext cx="982344" cy="259715"/>
            </a:xfrm>
            <a:custGeom>
              <a:avLst/>
              <a:gdLst/>
              <a:ahLst/>
              <a:cxnLst/>
              <a:rect l="l" t="t" r="r" b="b"/>
              <a:pathLst>
                <a:path w="982345" h="259714">
                  <a:moveTo>
                    <a:pt x="852088" y="0"/>
                  </a:moveTo>
                  <a:lnTo>
                    <a:pt x="129838" y="0"/>
                  </a:lnTo>
                  <a:lnTo>
                    <a:pt x="79299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5"/>
                  </a:lnTo>
                  <a:lnTo>
                    <a:pt x="38028" y="221645"/>
                  </a:lnTo>
                  <a:lnTo>
                    <a:pt x="79299" y="249471"/>
                  </a:lnTo>
                  <a:lnTo>
                    <a:pt x="129838" y="259674"/>
                  </a:lnTo>
                  <a:lnTo>
                    <a:pt x="852088" y="259674"/>
                  </a:lnTo>
                  <a:lnTo>
                    <a:pt x="902627" y="249471"/>
                  </a:lnTo>
                  <a:lnTo>
                    <a:pt x="943898" y="221645"/>
                  </a:lnTo>
                  <a:lnTo>
                    <a:pt x="971723" y="180375"/>
                  </a:lnTo>
                  <a:lnTo>
                    <a:pt x="981927" y="129837"/>
                  </a:lnTo>
                  <a:lnTo>
                    <a:pt x="971723" y="79298"/>
                  </a:lnTo>
                  <a:lnTo>
                    <a:pt x="943898" y="38028"/>
                  </a:lnTo>
                  <a:lnTo>
                    <a:pt x="902627" y="10203"/>
                  </a:lnTo>
                  <a:lnTo>
                    <a:pt x="852088" y="0"/>
                  </a:lnTo>
                  <a:close/>
                </a:path>
              </a:pathLst>
            </a:custGeom>
            <a:solidFill>
              <a:srgbClr val="BD2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9732859" y="269022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576325" y="3072557"/>
            <a:ext cx="982344" cy="259715"/>
          </a:xfrm>
          <a:custGeom>
            <a:avLst/>
            <a:gdLst/>
            <a:ahLst/>
            <a:cxnLst/>
            <a:rect l="l" t="t" r="r" b="b"/>
            <a:pathLst>
              <a:path w="982345" h="259714">
                <a:moveTo>
                  <a:pt x="852088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6"/>
                </a:lnTo>
                <a:lnTo>
                  <a:pt x="38028" y="221646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52088" y="259675"/>
                </a:lnTo>
                <a:lnTo>
                  <a:pt x="902627" y="249472"/>
                </a:lnTo>
                <a:lnTo>
                  <a:pt x="943898" y="221646"/>
                </a:lnTo>
                <a:lnTo>
                  <a:pt x="971723" y="180376"/>
                </a:lnTo>
                <a:lnTo>
                  <a:pt x="981927" y="129837"/>
                </a:lnTo>
                <a:lnTo>
                  <a:pt x="971723" y="79298"/>
                </a:lnTo>
                <a:lnTo>
                  <a:pt x="943898" y="38028"/>
                </a:lnTo>
                <a:lnTo>
                  <a:pt x="902627" y="10203"/>
                </a:lnTo>
                <a:lnTo>
                  <a:pt x="852088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9694722" y="3086004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576325" y="3498348"/>
            <a:ext cx="955675" cy="238125"/>
          </a:xfrm>
          <a:custGeom>
            <a:avLst/>
            <a:gdLst/>
            <a:ahLst/>
            <a:cxnLst/>
            <a:rect l="l" t="t" r="r" b="b"/>
            <a:pathLst>
              <a:path w="955675" h="238125">
                <a:moveTo>
                  <a:pt x="836794" y="0"/>
                </a:moveTo>
                <a:lnTo>
                  <a:pt x="118783" y="0"/>
                </a:lnTo>
                <a:lnTo>
                  <a:pt x="72547" y="9334"/>
                </a:lnTo>
                <a:lnTo>
                  <a:pt x="34790" y="34790"/>
                </a:lnTo>
                <a:lnTo>
                  <a:pt x="9334" y="72547"/>
                </a:lnTo>
                <a:lnTo>
                  <a:pt x="0" y="118783"/>
                </a:lnTo>
                <a:lnTo>
                  <a:pt x="9334" y="165018"/>
                </a:lnTo>
                <a:lnTo>
                  <a:pt x="34790" y="202775"/>
                </a:lnTo>
                <a:lnTo>
                  <a:pt x="72547" y="228231"/>
                </a:lnTo>
                <a:lnTo>
                  <a:pt x="118783" y="237566"/>
                </a:lnTo>
                <a:lnTo>
                  <a:pt x="836794" y="237566"/>
                </a:lnTo>
                <a:lnTo>
                  <a:pt x="883029" y="228231"/>
                </a:lnTo>
                <a:lnTo>
                  <a:pt x="920785" y="202775"/>
                </a:lnTo>
                <a:lnTo>
                  <a:pt x="946241" y="165018"/>
                </a:lnTo>
                <a:lnTo>
                  <a:pt x="955575" y="118783"/>
                </a:lnTo>
                <a:lnTo>
                  <a:pt x="946241" y="72547"/>
                </a:lnTo>
                <a:lnTo>
                  <a:pt x="920785" y="34790"/>
                </a:lnTo>
                <a:lnTo>
                  <a:pt x="883029" y="9334"/>
                </a:lnTo>
                <a:lnTo>
                  <a:pt x="836794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698513" y="3508557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23486" y="5988877"/>
            <a:ext cx="62865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ts val="1530"/>
              </a:lnSpc>
            </a:pPr>
            <a:r>
              <a:rPr sz="1400" spc="-5" dirty="0">
                <a:latin typeface="Arial MT"/>
                <a:cs typeface="Arial MT"/>
              </a:rPr>
              <a:t>KIA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Morgue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86051" y="5988539"/>
            <a:ext cx="1138555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" algn="ctr">
              <a:lnSpc>
                <a:spcPts val="1645"/>
              </a:lnSpc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42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51949" y="1625503"/>
            <a:ext cx="11474450" cy="5132705"/>
            <a:chOff x="651949" y="1625503"/>
            <a:chExt cx="11474450" cy="51327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257" y="2307692"/>
              <a:ext cx="5072626" cy="4450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80268" y="3360773"/>
              <a:ext cx="1545733" cy="51524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10020" y="4830683"/>
            <a:ext cx="1204346" cy="51524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169931" y="2559688"/>
            <a:ext cx="1296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Casualties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63837" y="3783252"/>
            <a:ext cx="1040765" cy="614045"/>
            <a:chOff x="6563837" y="3783252"/>
            <a:chExt cx="1040765" cy="61404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63837" y="3913567"/>
              <a:ext cx="652763" cy="2943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29406" y="3783252"/>
              <a:ext cx="574782" cy="6139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483860" y="4598257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12581" y="4193437"/>
            <a:ext cx="621964" cy="28049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519037" y="4500353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75567" y="1958298"/>
            <a:ext cx="6882765" cy="3863975"/>
            <a:chOff x="3675567" y="1958298"/>
            <a:chExt cx="6882765" cy="3863975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63802" y="3960475"/>
              <a:ext cx="569241" cy="4461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9964" y="5534303"/>
              <a:ext cx="638193" cy="2878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99963" y="5189033"/>
              <a:ext cx="638193" cy="2878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2895" y="5073080"/>
              <a:ext cx="369238" cy="48462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75567" y="5476846"/>
              <a:ext cx="638193" cy="2878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20278" y="5497461"/>
              <a:ext cx="221581" cy="2954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49418" y="1958298"/>
              <a:ext cx="4876839" cy="10976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99545" y="2232987"/>
              <a:ext cx="1256773" cy="66007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576325" y="2676776"/>
              <a:ext cx="982344" cy="259715"/>
            </a:xfrm>
            <a:custGeom>
              <a:avLst/>
              <a:gdLst/>
              <a:ahLst/>
              <a:cxnLst/>
              <a:rect l="l" t="t" r="r" b="b"/>
              <a:pathLst>
                <a:path w="982345" h="259714">
                  <a:moveTo>
                    <a:pt x="852088" y="0"/>
                  </a:moveTo>
                  <a:lnTo>
                    <a:pt x="129838" y="0"/>
                  </a:lnTo>
                  <a:lnTo>
                    <a:pt x="79299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5"/>
                  </a:lnTo>
                  <a:lnTo>
                    <a:pt x="38028" y="221645"/>
                  </a:lnTo>
                  <a:lnTo>
                    <a:pt x="79299" y="249471"/>
                  </a:lnTo>
                  <a:lnTo>
                    <a:pt x="129838" y="259674"/>
                  </a:lnTo>
                  <a:lnTo>
                    <a:pt x="852088" y="259674"/>
                  </a:lnTo>
                  <a:lnTo>
                    <a:pt x="902627" y="249471"/>
                  </a:lnTo>
                  <a:lnTo>
                    <a:pt x="943898" y="221645"/>
                  </a:lnTo>
                  <a:lnTo>
                    <a:pt x="971723" y="180375"/>
                  </a:lnTo>
                  <a:lnTo>
                    <a:pt x="981927" y="129837"/>
                  </a:lnTo>
                  <a:lnTo>
                    <a:pt x="971723" y="79298"/>
                  </a:lnTo>
                  <a:lnTo>
                    <a:pt x="943898" y="38028"/>
                  </a:lnTo>
                  <a:lnTo>
                    <a:pt x="902627" y="10203"/>
                  </a:lnTo>
                  <a:lnTo>
                    <a:pt x="852088" y="0"/>
                  </a:lnTo>
                  <a:close/>
                </a:path>
              </a:pathLst>
            </a:custGeom>
            <a:solidFill>
              <a:srgbClr val="BD2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576325" y="3072557"/>
              <a:ext cx="982344" cy="259715"/>
            </a:xfrm>
            <a:custGeom>
              <a:avLst/>
              <a:gdLst/>
              <a:ahLst/>
              <a:cxnLst/>
              <a:rect l="l" t="t" r="r" b="b"/>
              <a:pathLst>
                <a:path w="982345" h="259714">
                  <a:moveTo>
                    <a:pt x="852088" y="0"/>
                  </a:moveTo>
                  <a:lnTo>
                    <a:pt x="129838" y="0"/>
                  </a:lnTo>
                  <a:lnTo>
                    <a:pt x="79299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6"/>
                  </a:lnTo>
                  <a:lnTo>
                    <a:pt x="38028" y="221646"/>
                  </a:lnTo>
                  <a:lnTo>
                    <a:pt x="79299" y="249472"/>
                  </a:lnTo>
                  <a:lnTo>
                    <a:pt x="129838" y="259675"/>
                  </a:lnTo>
                  <a:lnTo>
                    <a:pt x="852088" y="259675"/>
                  </a:lnTo>
                  <a:lnTo>
                    <a:pt x="902627" y="249472"/>
                  </a:lnTo>
                  <a:lnTo>
                    <a:pt x="943898" y="221646"/>
                  </a:lnTo>
                  <a:lnTo>
                    <a:pt x="971723" y="180376"/>
                  </a:lnTo>
                  <a:lnTo>
                    <a:pt x="981927" y="129837"/>
                  </a:lnTo>
                  <a:lnTo>
                    <a:pt x="971723" y="79298"/>
                  </a:lnTo>
                  <a:lnTo>
                    <a:pt x="943898" y="38028"/>
                  </a:lnTo>
                  <a:lnTo>
                    <a:pt x="902627" y="10203"/>
                  </a:lnTo>
                  <a:lnTo>
                    <a:pt x="852088" y="0"/>
                  </a:lnTo>
                  <a:close/>
                </a:path>
              </a:pathLst>
            </a:custGeom>
            <a:solidFill>
              <a:srgbClr val="F492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694722" y="3086004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635596" y="1830556"/>
            <a:ext cx="5896610" cy="2838450"/>
            <a:chOff x="4635596" y="1830556"/>
            <a:chExt cx="5896610" cy="2838450"/>
          </a:xfrm>
        </p:grpSpPr>
        <p:sp>
          <p:nvSpPr>
            <p:cNvPr id="30" name="object 30"/>
            <p:cNvSpPr/>
            <p:nvPr/>
          </p:nvSpPr>
          <p:spPr>
            <a:xfrm>
              <a:off x="9576325" y="3498348"/>
              <a:ext cx="955675" cy="238125"/>
            </a:xfrm>
            <a:custGeom>
              <a:avLst/>
              <a:gdLst/>
              <a:ahLst/>
              <a:cxnLst/>
              <a:rect l="l" t="t" r="r" b="b"/>
              <a:pathLst>
                <a:path w="955675" h="238125">
                  <a:moveTo>
                    <a:pt x="836794" y="0"/>
                  </a:moveTo>
                  <a:lnTo>
                    <a:pt x="118783" y="0"/>
                  </a:lnTo>
                  <a:lnTo>
                    <a:pt x="72547" y="9334"/>
                  </a:lnTo>
                  <a:lnTo>
                    <a:pt x="34790" y="34790"/>
                  </a:lnTo>
                  <a:lnTo>
                    <a:pt x="9334" y="72547"/>
                  </a:lnTo>
                  <a:lnTo>
                    <a:pt x="0" y="118783"/>
                  </a:lnTo>
                  <a:lnTo>
                    <a:pt x="9334" y="165018"/>
                  </a:lnTo>
                  <a:lnTo>
                    <a:pt x="34790" y="202775"/>
                  </a:lnTo>
                  <a:lnTo>
                    <a:pt x="72547" y="228231"/>
                  </a:lnTo>
                  <a:lnTo>
                    <a:pt x="118783" y="237566"/>
                  </a:lnTo>
                  <a:lnTo>
                    <a:pt x="836794" y="237566"/>
                  </a:lnTo>
                  <a:lnTo>
                    <a:pt x="883029" y="228231"/>
                  </a:lnTo>
                  <a:lnTo>
                    <a:pt x="920785" y="202775"/>
                  </a:lnTo>
                  <a:lnTo>
                    <a:pt x="946241" y="165018"/>
                  </a:lnTo>
                  <a:lnTo>
                    <a:pt x="955575" y="118783"/>
                  </a:lnTo>
                  <a:lnTo>
                    <a:pt x="946241" y="72547"/>
                  </a:lnTo>
                  <a:lnTo>
                    <a:pt x="920785" y="34790"/>
                  </a:lnTo>
                  <a:lnTo>
                    <a:pt x="883029" y="9334"/>
                  </a:lnTo>
                  <a:lnTo>
                    <a:pt x="836794" y="0"/>
                  </a:lnTo>
                  <a:close/>
                </a:path>
              </a:pathLst>
            </a:custGeom>
            <a:solidFill>
              <a:srgbClr val="948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48296" y="1843256"/>
              <a:ext cx="5838825" cy="2813050"/>
            </a:xfrm>
            <a:custGeom>
              <a:avLst/>
              <a:gdLst/>
              <a:ahLst/>
              <a:cxnLst/>
              <a:rect l="l" t="t" r="r" b="b"/>
              <a:pathLst>
                <a:path w="5838825" h="2813050">
                  <a:moveTo>
                    <a:pt x="5677569" y="0"/>
                  </a:moveTo>
                  <a:lnTo>
                    <a:pt x="160745" y="0"/>
                  </a:lnTo>
                  <a:lnTo>
                    <a:pt x="109937" y="8194"/>
                  </a:lnTo>
                  <a:lnTo>
                    <a:pt x="65811" y="31014"/>
                  </a:lnTo>
                  <a:lnTo>
                    <a:pt x="31014" y="65811"/>
                  </a:lnTo>
                  <a:lnTo>
                    <a:pt x="8194" y="109937"/>
                  </a:lnTo>
                  <a:lnTo>
                    <a:pt x="0" y="160745"/>
                  </a:lnTo>
                  <a:lnTo>
                    <a:pt x="0" y="2651954"/>
                  </a:lnTo>
                  <a:lnTo>
                    <a:pt x="8194" y="2702762"/>
                  </a:lnTo>
                  <a:lnTo>
                    <a:pt x="31014" y="2746889"/>
                  </a:lnTo>
                  <a:lnTo>
                    <a:pt x="65811" y="2781686"/>
                  </a:lnTo>
                  <a:lnTo>
                    <a:pt x="109937" y="2804505"/>
                  </a:lnTo>
                  <a:lnTo>
                    <a:pt x="160745" y="2812700"/>
                  </a:lnTo>
                  <a:lnTo>
                    <a:pt x="5677569" y="2812700"/>
                  </a:lnTo>
                  <a:lnTo>
                    <a:pt x="5728377" y="2804505"/>
                  </a:lnTo>
                  <a:lnTo>
                    <a:pt x="5772504" y="2781686"/>
                  </a:lnTo>
                  <a:lnTo>
                    <a:pt x="5807301" y="2746889"/>
                  </a:lnTo>
                  <a:lnTo>
                    <a:pt x="5830120" y="2702762"/>
                  </a:lnTo>
                  <a:lnTo>
                    <a:pt x="5838315" y="2651954"/>
                  </a:lnTo>
                  <a:lnTo>
                    <a:pt x="5838315" y="160745"/>
                  </a:lnTo>
                  <a:lnTo>
                    <a:pt x="5830120" y="109937"/>
                  </a:lnTo>
                  <a:lnTo>
                    <a:pt x="5807301" y="65811"/>
                  </a:lnTo>
                  <a:lnTo>
                    <a:pt x="5772504" y="31014"/>
                  </a:lnTo>
                  <a:lnTo>
                    <a:pt x="5728377" y="8194"/>
                  </a:lnTo>
                  <a:lnTo>
                    <a:pt x="5677569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648296" y="1843256"/>
              <a:ext cx="5838825" cy="2813050"/>
            </a:xfrm>
            <a:custGeom>
              <a:avLst/>
              <a:gdLst/>
              <a:ahLst/>
              <a:cxnLst/>
              <a:rect l="l" t="t" r="r" b="b"/>
              <a:pathLst>
                <a:path w="5838825" h="2813050">
                  <a:moveTo>
                    <a:pt x="160745" y="0"/>
                  </a:moveTo>
                  <a:lnTo>
                    <a:pt x="5677570" y="0"/>
                  </a:lnTo>
                  <a:lnTo>
                    <a:pt x="5728378" y="8194"/>
                  </a:lnTo>
                  <a:lnTo>
                    <a:pt x="5772504" y="31014"/>
                  </a:lnTo>
                  <a:lnTo>
                    <a:pt x="5807301" y="65811"/>
                  </a:lnTo>
                  <a:lnTo>
                    <a:pt x="5830120" y="109937"/>
                  </a:lnTo>
                  <a:lnTo>
                    <a:pt x="5838315" y="160745"/>
                  </a:lnTo>
                  <a:lnTo>
                    <a:pt x="5838315" y="2651955"/>
                  </a:lnTo>
                  <a:lnTo>
                    <a:pt x="5830120" y="2702763"/>
                  </a:lnTo>
                  <a:lnTo>
                    <a:pt x="5807301" y="2746889"/>
                  </a:lnTo>
                  <a:lnTo>
                    <a:pt x="5772504" y="2781686"/>
                  </a:lnTo>
                  <a:lnTo>
                    <a:pt x="5728378" y="2804505"/>
                  </a:lnTo>
                  <a:lnTo>
                    <a:pt x="5677570" y="2812700"/>
                  </a:lnTo>
                  <a:lnTo>
                    <a:pt x="160745" y="2812700"/>
                  </a:lnTo>
                  <a:lnTo>
                    <a:pt x="109937" y="2804505"/>
                  </a:lnTo>
                  <a:lnTo>
                    <a:pt x="65811" y="2781686"/>
                  </a:lnTo>
                  <a:lnTo>
                    <a:pt x="31014" y="2746889"/>
                  </a:lnTo>
                  <a:lnTo>
                    <a:pt x="8194" y="2702763"/>
                  </a:lnTo>
                  <a:lnTo>
                    <a:pt x="0" y="2651955"/>
                  </a:lnTo>
                  <a:lnTo>
                    <a:pt x="0" y="160745"/>
                  </a:lnTo>
                  <a:lnTo>
                    <a:pt x="8194" y="109937"/>
                  </a:lnTo>
                  <a:lnTo>
                    <a:pt x="31014" y="65811"/>
                  </a:lnTo>
                  <a:lnTo>
                    <a:pt x="65811" y="31014"/>
                  </a:lnTo>
                  <a:lnTo>
                    <a:pt x="109937" y="8194"/>
                  </a:lnTo>
                  <a:lnTo>
                    <a:pt x="160745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0839927" y="2977899"/>
            <a:ext cx="102679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MEDE</a:t>
            </a:r>
            <a:r>
              <a:rPr sz="1600" b="1" spc="-120" dirty="0">
                <a:latin typeface="Arial"/>
                <a:cs typeface="Arial"/>
              </a:rPr>
              <a:t>V</a:t>
            </a:r>
            <a:r>
              <a:rPr sz="1600" b="1" dirty="0">
                <a:latin typeface="Arial"/>
                <a:cs typeface="Arial"/>
              </a:rPr>
              <a:t>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48483" y="725864"/>
            <a:ext cx="7095490" cy="1871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  <a:p>
            <a:pPr marR="1243965" algn="ctr">
              <a:lnSpc>
                <a:spcPct val="100000"/>
              </a:lnSpc>
              <a:spcBef>
                <a:spcPts val="2330"/>
              </a:spcBef>
            </a:pPr>
            <a:r>
              <a:rPr sz="1400" b="1" spc="-15" dirty="0">
                <a:latin typeface="Arial"/>
                <a:cs typeface="Arial"/>
              </a:rPr>
              <a:t>MEDEVAC</a:t>
            </a:r>
            <a:endParaRPr sz="1400">
              <a:latin typeface="Arial"/>
              <a:cs typeface="Arial"/>
            </a:endParaRPr>
          </a:p>
          <a:p>
            <a:pPr marL="633730">
              <a:lnSpc>
                <a:spcPct val="100000"/>
              </a:lnSpc>
              <a:spcBef>
                <a:spcPts val="15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93976" y="2382442"/>
            <a:ext cx="51473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Medically </a:t>
            </a:r>
            <a:r>
              <a:rPr sz="1400" spc="-250" dirty="0">
                <a:latin typeface="Arial MT"/>
                <a:cs typeface="Arial MT"/>
              </a:rPr>
              <a:t>regulated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sz="1400" spc="-250" dirty="0">
                <a:latin typeface="Arial MT"/>
                <a:cs typeface="Arial MT"/>
              </a:rPr>
              <a:t>ca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1400" spc="-250" dirty="0">
                <a:latin typeface="Arial MT"/>
                <a:cs typeface="Arial MT"/>
              </a:rPr>
              <a:t>s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1400" spc="-250" dirty="0">
                <a:latin typeface="Arial MT"/>
                <a:cs typeface="Arial MT"/>
              </a:rPr>
              <a:t>u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g</a:t>
            </a:r>
            <a:r>
              <a:rPr sz="1400" spc="-250" dirty="0">
                <a:latin typeface="Arial MT"/>
                <a:cs typeface="Arial MT"/>
              </a:rPr>
              <a:t>al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sz="1400" spc="-250" dirty="0">
                <a:latin typeface="Arial MT"/>
                <a:cs typeface="Arial MT"/>
              </a:rPr>
              <a:t>ty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1400" spc="-250" dirty="0">
                <a:latin typeface="Arial MT"/>
                <a:cs typeface="Arial MT"/>
              </a:rPr>
              <a:t>m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n</a:t>
            </a:r>
            <a:r>
              <a:rPr sz="1400" spc="-250" dirty="0">
                <a:latin typeface="Arial MT"/>
                <a:cs typeface="Arial MT"/>
              </a:rPr>
              <a:t>o</a:t>
            </a:r>
            <a:r>
              <a:rPr sz="3000" b="1" spc="-375" baseline="25000" dirty="0">
                <a:solidFill>
                  <a:srgbClr val="7F7F7F"/>
                </a:solidFill>
                <a:latin typeface="Arial"/>
                <a:cs typeface="Arial"/>
              </a:rPr>
              <a:t>g</a:t>
            </a:r>
            <a:r>
              <a:rPr sz="1400" spc="-250" dirty="0">
                <a:latin typeface="Arial MT"/>
                <a:cs typeface="Arial MT"/>
              </a:rPr>
              <a:t>vement</a:t>
            </a:r>
            <a:r>
              <a:rPr sz="1400" spc="-1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using dedicated medical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93976" y="2588621"/>
            <a:ext cx="5433695" cy="5156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8100" marR="30480">
              <a:lnSpc>
                <a:spcPct val="87600"/>
              </a:lnSpc>
              <a:spcBef>
                <a:spcPts val="395"/>
              </a:spcBef>
            </a:pPr>
            <a:r>
              <a:rPr sz="1400" dirty="0">
                <a:latin typeface="Arial MT"/>
                <a:cs typeface="Arial MT"/>
              </a:rPr>
              <a:t>evacuation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285" dirty="0">
                <a:latin typeface="Arial MT"/>
                <a:cs typeface="Arial MT"/>
              </a:rPr>
              <a:t>platform</a:t>
            </a:r>
            <a:r>
              <a:rPr sz="3000" b="1" spc="-427" baseline="6944" dirty="0">
                <a:solidFill>
                  <a:srgbClr val="7F7F7F"/>
                </a:solidFill>
                <a:latin typeface="Arial"/>
                <a:cs typeface="Arial"/>
              </a:rPr>
              <a:t>C</a:t>
            </a:r>
            <a:r>
              <a:rPr sz="1400" spc="-285" dirty="0">
                <a:latin typeface="Arial MT"/>
                <a:cs typeface="Arial MT"/>
              </a:rPr>
              <a:t>s.</a:t>
            </a:r>
            <a:r>
              <a:rPr sz="3000" b="1" spc="-427" baseline="6944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1400" spc="-285" dirty="0">
                <a:latin typeface="Arial MT"/>
                <a:cs typeface="Arial MT"/>
              </a:rPr>
              <a:t>T</a:t>
            </a:r>
            <a:r>
              <a:rPr sz="3000" b="1" spc="-427" baseline="6944" dirty="0">
                <a:solidFill>
                  <a:srgbClr val="7F7F7F"/>
                </a:solidFill>
                <a:latin typeface="Arial"/>
                <a:cs typeface="Arial"/>
              </a:rPr>
              <a:t>s</a:t>
            </a:r>
            <a:r>
              <a:rPr sz="1400" spc="-285" dirty="0">
                <a:latin typeface="Arial MT"/>
                <a:cs typeface="Arial MT"/>
              </a:rPr>
              <a:t>he</a:t>
            </a:r>
            <a:r>
              <a:rPr sz="3000" b="1" spc="-427" baseline="6944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1400" spc="-285" dirty="0">
                <a:latin typeface="Arial MT"/>
                <a:cs typeface="Arial MT"/>
              </a:rPr>
              <a:t>s</a:t>
            </a:r>
            <a:r>
              <a:rPr sz="3000" b="1" spc="-427" baseline="6944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1400" spc="-285" dirty="0">
                <a:latin typeface="Arial MT"/>
                <a:cs typeface="Arial MT"/>
              </a:rPr>
              <a:t>e</a:t>
            </a:r>
            <a:r>
              <a:rPr sz="1400" spc="-200" dirty="0">
                <a:latin typeface="Arial MT"/>
                <a:cs typeface="Arial MT"/>
              </a:rPr>
              <a:t> </a:t>
            </a:r>
            <a:r>
              <a:rPr sz="3000" b="1" spc="-375" baseline="6944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1400" spc="-250" dirty="0">
                <a:latin typeface="Arial MT"/>
                <a:cs typeface="Arial MT"/>
              </a:rPr>
              <a:t>a</a:t>
            </a:r>
            <a:r>
              <a:rPr sz="3000" b="1" spc="-375" baseline="6944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1400" spc="-250" dirty="0">
                <a:latin typeface="Arial MT"/>
                <a:cs typeface="Arial MT"/>
              </a:rPr>
              <a:t>r</a:t>
            </a:r>
            <a:r>
              <a:rPr sz="3000" b="1" spc="-375" baseline="6944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1400" spc="-250" dirty="0">
                <a:latin typeface="Arial MT"/>
                <a:cs typeface="Arial MT"/>
              </a:rPr>
              <a:t>e</a:t>
            </a:r>
            <a:r>
              <a:rPr sz="3000" b="1" spc="-375" baseline="6944" dirty="0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sz="1400" spc="-250" dirty="0">
                <a:latin typeface="Arial MT"/>
                <a:cs typeface="Arial MT"/>
              </a:rPr>
              <a:t>c</a:t>
            </a:r>
            <a:r>
              <a:rPr sz="3000" b="1" spc="-375" baseline="6944" dirty="0">
                <a:solidFill>
                  <a:srgbClr val="7F7F7F"/>
                </a:solidFill>
                <a:latin typeface="Arial"/>
                <a:cs typeface="Arial"/>
              </a:rPr>
              <a:t>s</a:t>
            </a:r>
            <a:r>
              <a:rPr sz="1400" spc="-250" dirty="0">
                <a:latin typeface="Arial MT"/>
                <a:cs typeface="Arial MT"/>
              </a:rPr>
              <a:t>rewed</a:t>
            </a:r>
            <a:r>
              <a:rPr sz="1400" spc="-1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by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medical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114" dirty="0">
                <a:latin typeface="Arial MT"/>
                <a:cs typeface="Arial MT"/>
              </a:rPr>
              <a:t>attendan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400" spc="-114" dirty="0">
                <a:latin typeface="Arial MT"/>
                <a:cs typeface="Arial MT"/>
              </a:rPr>
              <a:t>t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spc="-114" dirty="0">
                <a:latin typeface="Arial MT"/>
                <a:cs typeface="Arial MT"/>
              </a:rPr>
              <a:t>s</a:t>
            </a:r>
            <a:r>
              <a:rPr sz="1200" b="1" spc="-114" dirty="0">
                <a:solidFill>
                  <a:srgbClr val="FFFFFF"/>
                </a:solidFill>
                <a:latin typeface="Arial"/>
                <a:cs typeface="Arial"/>
              </a:rPr>
              <a:t>GENT </a:t>
            </a:r>
            <a:r>
              <a:rPr sz="1200" b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generally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have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more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medical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treatment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equipment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available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19376" y="3068242"/>
            <a:ext cx="4163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than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nonmedical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platforms.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MEDEVAC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platforms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are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52547" y="3271442"/>
            <a:ext cx="5521325" cy="10515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3500" marR="68580" indent="15875">
              <a:lnSpc>
                <a:spcPct val="95200"/>
              </a:lnSpc>
              <a:spcBef>
                <a:spcPts val="180"/>
              </a:spcBef>
            </a:pPr>
            <a:r>
              <a:rPr sz="1400" dirty="0">
                <a:latin typeface="Arial MT"/>
                <a:cs typeface="Arial MT"/>
              </a:rPr>
              <a:t>p</a:t>
            </a:r>
            <a:r>
              <a:rPr sz="1400" spc="-350" dirty="0">
                <a:latin typeface="Arial MT"/>
                <a:cs typeface="Arial MT"/>
              </a:rPr>
              <a:t>r</a:t>
            </a:r>
            <a:r>
              <a:rPr sz="2100" b="1" spc="-765" baseline="-5952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1400" spc="-275" dirty="0">
                <a:latin typeface="Arial MT"/>
                <a:cs typeface="Arial MT"/>
              </a:rPr>
              <a:t>e</a:t>
            </a:r>
            <a:r>
              <a:rPr sz="2100" b="1" spc="-1110" baseline="-5952" dirty="0">
                <a:solidFill>
                  <a:srgbClr val="921928"/>
                </a:solidFill>
                <a:latin typeface="Arial"/>
                <a:cs typeface="Arial"/>
              </a:rPr>
              <a:t>R</a:t>
            </a:r>
            <a:r>
              <a:rPr sz="1400" spc="-45" dirty="0">
                <a:latin typeface="Arial MT"/>
                <a:cs typeface="Arial MT"/>
              </a:rPr>
              <a:t>d</a:t>
            </a:r>
            <a:r>
              <a:rPr sz="2100" b="1" spc="-525" baseline="-5952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1400" spc="-430" dirty="0">
                <a:latin typeface="Arial MT"/>
                <a:cs typeface="Arial MT"/>
              </a:rPr>
              <a:t>e</a:t>
            </a:r>
            <a:r>
              <a:rPr sz="2100" b="1" spc="-877" baseline="-5952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1400" spc="-120" dirty="0">
                <a:latin typeface="Arial MT"/>
                <a:cs typeface="Arial MT"/>
              </a:rPr>
              <a:t>s</a:t>
            </a:r>
            <a:r>
              <a:rPr sz="2100" b="1" spc="-1455" baseline="-5952" dirty="0">
                <a:solidFill>
                  <a:srgbClr val="921928"/>
                </a:solidFill>
                <a:latin typeface="Arial"/>
                <a:cs typeface="Arial"/>
              </a:rPr>
              <a:t>G</a:t>
            </a:r>
            <a:r>
              <a:rPr sz="1400" dirty="0">
                <a:latin typeface="Arial MT"/>
                <a:cs typeface="Arial MT"/>
              </a:rPr>
              <a:t>i</a:t>
            </a:r>
            <a:r>
              <a:rPr sz="1400" spc="-120" dirty="0">
                <a:latin typeface="Arial MT"/>
                <a:cs typeface="Arial MT"/>
              </a:rPr>
              <a:t>g</a:t>
            </a:r>
            <a:r>
              <a:rPr sz="2100" b="1" spc="-1222" baseline="-5952" dirty="0">
                <a:solidFill>
                  <a:srgbClr val="921928"/>
                </a:solidFill>
                <a:latin typeface="Arial"/>
                <a:cs typeface="Arial"/>
              </a:rPr>
              <a:t>E</a:t>
            </a:r>
            <a:r>
              <a:rPr sz="1400" dirty="0">
                <a:latin typeface="Arial MT"/>
                <a:cs typeface="Arial MT"/>
              </a:rPr>
              <a:t>nated assets that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bear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Red Cross markings and carry  </a:t>
            </a:r>
            <a:r>
              <a:rPr sz="2100" spc="-690" baseline="1984" dirty="0">
                <a:latin typeface="Arial MT"/>
                <a:cs typeface="Arial MT"/>
              </a:rPr>
              <a:t>n</a:t>
            </a:r>
            <a:r>
              <a:rPr sz="1650" b="1" spc="-419" baseline="12626" dirty="0">
                <a:latin typeface="Arial"/>
                <a:cs typeface="Arial"/>
              </a:rPr>
              <a:t>E</a:t>
            </a:r>
            <a:r>
              <a:rPr sz="2100" spc="-757" baseline="1984" dirty="0">
                <a:latin typeface="Arial MT"/>
                <a:cs typeface="Arial MT"/>
              </a:rPr>
              <a:t>o</a:t>
            </a:r>
            <a:r>
              <a:rPr sz="1650" b="1" baseline="12626" dirty="0">
                <a:latin typeface="Arial"/>
                <a:cs typeface="Arial"/>
              </a:rPr>
              <a:t>N</a:t>
            </a:r>
            <a:r>
              <a:rPr sz="1650" b="1" spc="-869" baseline="12626" dirty="0">
                <a:latin typeface="Arial"/>
                <a:cs typeface="Arial"/>
              </a:rPr>
              <a:t>T</a:t>
            </a:r>
            <a:r>
              <a:rPr sz="2100" spc="-307" baseline="1984" dirty="0">
                <a:latin typeface="Arial MT"/>
                <a:cs typeface="Arial MT"/>
              </a:rPr>
              <a:t>o</a:t>
            </a:r>
            <a:r>
              <a:rPr sz="1650" b="1" spc="-892" baseline="12626" dirty="0">
                <a:latin typeface="Arial"/>
                <a:cs typeface="Arial"/>
              </a:rPr>
              <a:t>R</a:t>
            </a:r>
            <a:r>
              <a:rPr sz="2100" spc="-44" baseline="1984" dirty="0">
                <a:latin typeface="Arial MT"/>
                <a:cs typeface="Arial MT"/>
              </a:rPr>
              <a:t>f</a:t>
            </a:r>
            <a:r>
              <a:rPr sz="2100" spc="-307" baseline="1984" dirty="0">
                <a:latin typeface="Arial MT"/>
                <a:cs typeface="Arial MT"/>
              </a:rPr>
              <a:t>f</a:t>
            </a:r>
            <a:r>
              <a:rPr sz="1650" b="1" spc="-802" baseline="12626" dirty="0">
                <a:latin typeface="Arial"/>
                <a:cs typeface="Arial"/>
              </a:rPr>
              <a:t>Y</a:t>
            </a:r>
            <a:r>
              <a:rPr sz="2100" spc="-375" baseline="1984" dirty="0">
                <a:latin typeface="Arial MT"/>
                <a:cs typeface="Arial MT"/>
              </a:rPr>
              <a:t>e</a:t>
            </a:r>
            <a:r>
              <a:rPr sz="1650" b="1" spc="-89" baseline="12626" dirty="0">
                <a:latin typeface="Arial"/>
                <a:cs typeface="Arial"/>
              </a:rPr>
              <a:t>/</a:t>
            </a:r>
            <a:r>
              <a:rPr sz="2100" spc="-1087" baseline="1984" dirty="0">
                <a:latin typeface="Arial MT"/>
                <a:cs typeface="Arial MT"/>
              </a:rPr>
              <a:t>n</a:t>
            </a:r>
            <a:r>
              <a:rPr sz="1650" b="1" spc="-22" baseline="12626" dirty="0">
                <a:latin typeface="Arial"/>
                <a:cs typeface="Arial"/>
              </a:rPr>
              <a:t>E</a:t>
            </a:r>
            <a:r>
              <a:rPr sz="2100" spc="-1035" baseline="1984" dirty="0">
                <a:latin typeface="Arial MT"/>
                <a:cs typeface="Arial MT"/>
              </a:rPr>
              <a:t>s</a:t>
            </a:r>
            <a:r>
              <a:rPr sz="1650" b="1" spc="-75" baseline="12626" dirty="0">
                <a:latin typeface="Arial"/>
                <a:cs typeface="Arial"/>
              </a:rPr>
              <a:t>X</a:t>
            </a:r>
            <a:r>
              <a:rPr sz="2100" spc="-397" baseline="1984" dirty="0">
                <a:latin typeface="Arial MT"/>
                <a:cs typeface="Arial MT"/>
              </a:rPr>
              <a:t>i</a:t>
            </a:r>
            <a:r>
              <a:rPr sz="1650" b="1" spc="-67" baseline="12626" dirty="0">
                <a:latin typeface="Arial"/>
                <a:cs typeface="Arial"/>
              </a:rPr>
              <a:t>I</a:t>
            </a:r>
            <a:r>
              <a:rPr sz="2100" spc="-989" baseline="1984" dirty="0">
                <a:latin typeface="Arial MT"/>
                <a:cs typeface="Arial MT"/>
              </a:rPr>
              <a:t>v</a:t>
            </a:r>
            <a:r>
              <a:rPr sz="1650" b="1" spc="-22" baseline="12626" dirty="0">
                <a:latin typeface="Arial"/>
                <a:cs typeface="Arial"/>
              </a:rPr>
              <a:t>T</a:t>
            </a:r>
            <a:r>
              <a:rPr sz="2100" baseline="1984" dirty="0">
                <a:latin typeface="Arial MT"/>
                <a:cs typeface="Arial MT"/>
              </a:rPr>
              <a:t>e weaponry</a:t>
            </a:r>
            <a:r>
              <a:rPr sz="2100" spc="-7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such as rockets or</a:t>
            </a:r>
            <a:r>
              <a:rPr sz="2100" spc="-7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missiles.</a:t>
            </a:r>
            <a:r>
              <a:rPr sz="2100" spc="-7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MEDE</a:t>
            </a:r>
            <a:r>
              <a:rPr sz="2100" spc="-157" baseline="1984" dirty="0">
                <a:latin typeface="Arial MT"/>
                <a:cs typeface="Arial MT"/>
              </a:rPr>
              <a:t>V</a:t>
            </a:r>
            <a:r>
              <a:rPr sz="2100" spc="-1267" baseline="1984" dirty="0">
                <a:latin typeface="Arial MT"/>
                <a:cs typeface="Arial MT"/>
              </a:rPr>
              <a:t>A</a:t>
            </a: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100" spc="-1485" baseline="1984" dirty="0">
                <a:latin typeface="Arial MT"/>
                <a:cs typeface="Arial MT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OUTINE  </a:t>
            </a:r>
            <a:r>
              <a:rPr sz="1650" b="1" spc="-1005" baseline="30303" dirty="0">
                <a:latin typeface="Arial"/>
                <a:cs typeface="Arial"/>
              </a:rPr>
              <a:t>C</a:t>
            </a:r>
            <a:r>
              <a:rPr sz="1400" spc="-500" dirty="0">
                <a:latin typeface="Arial MT"/>
                <a:cs typeface="Arial MT"/>
              </a:rPr>
              <a:t>m</a:t>
            </a:r>
            <a:r>
              <a:rPr sz="1650" b="1" spc="-450" baseline="30303" dirty="0">
                <a:latin typeface="Arial"/>
                <a:cs typeface="Arial"/>
              </a:rPr>
              <a:t>H</a:t>
            </a:r>
            <a:r>
              <a:rPr sz="1400" spc="-484" dirty="0">
                <a:latin typeface="Arial MT"/>
                <a:cs typeface="Arial MT"/>
              </a:rPr>
              <a:t>o</a:t>
            </a:r>
            <a:r>
              <a:rPr sz="1650" b="1" spc="-562" baseline="30303" dirty="0">
                <a:latin typeface="Arial"/>
                <a:cs typeface="Arial"/>
              </a:rPr>
              <a:t>O</a:t>
            </a:r>
            <a:r>
              <a:rPr sz="1400" spc="-330" dirty="0">
                <a:latin typeface="Arial MT"/>
                <a:cs typeface="Arial MT"/>
              </a:rPr>
              <a:t>v</a:t>
            </a:r>
            <a:r>
              <a:rPr sz="1650" b="1" spc="-705" baseline="30303" dirty="0">
                <a:latin typeface="Arial"/>
                <a:cs typeface="Arial"/>
              </a:rPr>
              <a:t>K</a:t>
            </a:r>
            <a:r>
              <a:rPr sz="1400" spc="-315" dirty="0">
                <a:latin typeface="Arial MT"/>
                <a:cs typeface="Arial MT"/>
              </a:rPr>
              <a:t>e</a:t>
            </a:r>
            <a:r>
              <a:rPr sz="1650" b="1" spc="-637" baseline="30303" dirty="0">
                <a:latin typeface="Arial"/>
                <a:cs typeface="Arial"/>
              </a:rPr>
              <a:t>E</a:t>
            </a:r>
            <a:r>
              <a:rPr sz="1400" spc="-745" dirty="0">
                <a:latin typeface="Arial MT"/>
                <a:cs typeface="Arial MT"/>
              </a:rPr>
              <a:t>m</a:t>
            </a:r>
            <a:r>
              <a:rPr sz="1650" b="1" baseline="30303" dirty="0">
                <a:latin typeface="Arial"/>
                <a:cs typeface="Arial"/>
              </a:rPr>
              <a:t>P</a:t>
            </a:r>
            <a:r>
              <a:rPr sz="1650" b="1" spc="-1275" baseline="30303" dirty="0">
                <a:latin typeface="Arial"/>
                <a:cs typeface="Arial"/>
              </a:rPr>
              <a:t>O</a:t>
            </a:r>
            <a:r>
              <a:rPr sz="1400" dirty="0">
                <a:latin typeface="Arial MT"/>
                <a:cs typeface="Arial MT"/>
              </a:rPr>
              <a:t>e</a:t>
            </a:r>
            <a:r>
              <a:rPr sz="1400" spc="-715" dirty="0">
                <a:latin typeface="Arial MT"/>
                <a:cs typeface="Arial MT"/>
              </a:rPr>
              <a:t>n</a:t>
            </a:r>
            <a:r>
              <a:rPr sz="1650" b="1" baseline="30303" dirty="0">
                <a:latin typeface="Arial"/>
                <a:cs typeface="Arial"/>
              </a:rPr>
              <a:t>I</a:t>
            </a:r>
            <a:r>
              <a:rPr sz="1650" b="1" spc="-585" baseline="30303" dirty="0">
                <a:latin typeface="Arial"/>
                <a:cs typeface="Arial"/>
              </a:rPr>
              <a:t>N</a:t>
            </a:r>
            <a:r>
              <a:rPr sz="1400" spc="-5" dirty="0">
                <a:latin typeface="Arial MT"/>
                <a:cs typeface="Arial MT"/>
              </a:rPr>
              <a:t>t</a:t>
            </a:r>
            <a:r>
              <a:rPr sz="1650" b="1" spc="-1012" baseline="30303" dirty="0">
                <a:latin typeface="Arial"/>
                <a:cs typeface="Arial"/>
              </a:rPr>
              <a:t>T</a:t>
            </a:r>
            <a:r>
              <a:rPr sz="1400" dirty="0">
                <a:latin typeface="Arial MT"/>
                <a:cs typeface="Arial MT"/>
              </a:rPr>
              <a:t>s may include both clearing casualties from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endParaRPr sz="1400">
              <a:latin typeface="Arial MT"/>
              <a:cs typeface="Arial MT"/>
            </a:endParaRPr>
          </a:p>
          <a:p>
            <a:pPr marL="79375" marR="678815">
              <a:lnSpc>
                <a:spcPts val="1600"/>
              </a:lnSpc>
              <a:spcBef>
                <a:spcPts val="40"/>
              </a:spcBef>
            </a:pPr>
            <a:r>
              <a:rPr sz="1400" dirty="0">
                <a:latin typeface="Arial MT"/>
                <a:cs typeface="Arial MT"/>
              </a:rPr>
              <a:t>battlefield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moving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casualties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between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medical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treatment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215" dirty="0">
                <a:latin typeface="Arial MT"/>
                <a:cs typeface="Arial MT"/>
              </a:rPr>
              <a:t>fac</a:t>
            </a:r>
            <a:r>
              <a:rPr sz="2100" spc="-322" baseline="-3968" dirty="0">
                <a:latin typeface="Arial MT"/>
                <a:cs typeface="Arial MT"/>
              </a:rPr>
              <a:t>S</a:t>
            </a:r>
            <a:r>
              <a:rPr sz="1400" spc="-215" dirty="0">
                <a:latin typeface="Arial MT"/>
                <a:cs typeface="Arial MT"/>
              </a:rPr>
              <a:t>il</a:t>
            </a:r>
            <a:r>
              <a:rPr sz="2100" spc="-322" baseline="-3968" dirty="0">
                <a:latin typeface="Arial MT"/>
                <a:cs typeface="Arial MT"/>
              </a:rPr>
              <a:t>u</a:t>
            </a:r>
            <a:r>
              <a:rPr sz="1400" spc="-215" dirty="0">
                <a:latin typeface="Arial MT"/>
                <a:cs typeface="Arial MT"/>
              </a:rPr>
              <a:t>it</a:t>
            </a:r>
            <a:r>
              <a:rPr sz="2100" spc="-322" baseline="-3968" dirty="0">
                <a:latin typeface="Arial MT"/>
                <a:cs typeface="Arial MT"/>
              </a:rPr>
              <a:t>p</a:t>
            </a:r>
            <a:r>
              <a:rPr sz="1400" spc="-215" dirty="0">
                <a:latin typeface="Arial MT"/>
                <a:cs typeface="Arial MT"/>
              </a:rPr>
              <a:t>ie</a:t>
            </a:r>
            <a:r>
              <a:rPr sz="2100" spc="-322" baseline="-3968" dirty="0">
                <a:latin typeface="Arial MT"/>
                <a:cs typeface="Arial MT"/>
              </a:rPr>
              <a:t>p</a:t>
            </a:r>
            <a:r>
              <a:rPr sz="1400" spc="-215" dirty="0">
                <a:latin typeface="Arial MT"/>
                <a:cs typeface="Arial MT"/>
              </a:rPr>
              <a:t>s</a:t>
            </a:r>
            <a:r>
              <a:rPr sz="2100" spc="-322" baseline="-3968" dirty="0">
                <a:latin typeface="Arial MT"/>
                <a:cs typeface="Arial MT"/>
              </a:rPr>
              <a:t>li</a:t>
            </a:r>
            <a:r>
              <a:rPr sz="1400" spc="-215" dirty="0">
                <a:latin typeface="Arial MT"/>
                <a:cs typeface="Arial MT"/>
              </a:rPr>
              <a:t>.</a:t>
            </a:r>
            <a:r>
              <a:rPr sz="2100" spc="-322" baseline="-3968" dirty="0">
                <a:latin typeface="Arial MT"/>
                <a:cs typeface="Arial MT"/>
              </a:rPr>
              <a:t>es</a:t>
            </a:r>
            <a:endParaRPr sz="2100" baseline="-3968">
              <a:latin typeface="Arial MT"/>
              <a:cs typeface="Arial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0434609" y="2911020"/>
            <a:ext cx="1480185" cy="795655"/>
            <a:chOff x="10434609" y="2911020"/>
            <a:chExt cx="1480185" cy="795655"/>
          </a:xfrm>
        </p:grpSpPr>
        <p:sp>
          <p:nvSpPr>
            <p:cNvPr id="40" name="object 40"/>
            <p:cNvSpPr/>
            <p:nvPr/>
          </p:nvSpPr>
          <p:spPr>
            <a:xfrm>
              <a:off x="10447309" y="2923720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0" y="0"/>
                  </a:moveTo>
                  <a:lnTo>
                    <a:pt x="0" y="329703"/>
                  </a:lnTo>
                  <a:lnTo>
                    <a:pt x="288147" y="164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447309" y="2923720"/>
              <a:ext cx="288290" cy="330200"/>
            </a:xfrm>
            <a:custGeom>
              <a:avLst/>
              <a:gdLst/>
              <a:ahLst/>
              <a:cxnLst/>
              <a:rect l="l" t="t" r="r" b="b"/>
              <a:pathLst>
                <a:path w="288290" h="330200">
                  <a:moveTo>
                    <a:pt x="288148" y="164852"/>
                  </a:moveTo>
                  <a:lnTo>
                    <a:pt x="0" y="329703"/>
                  </a:lnTo>
                  <a:lnTo>
                    <a:pt x="0" y="0"/>
                  </a:lnTo>
                  <a:lnTo>
                    <a:pt x="288148" y="164852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80385" y="3390471"/>
              <a:ext cx="234246" cy="316178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0838195" y="4501870"/>
            <a:ext cx="10039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CASE</a:t>
            </a:r>
            <a:r>
              <a:rPr sz="1600" b="1" spc="-120" dirty="0">
                <a:latin typeface="Arial"/>
                <a:cs typeface="Arial"/>
              </a:rPr>
              <a:t>V</a:t>
            </a:r>
            <a:r>
              <a:rPr sz="1600" b="1" dirty="0">
                <a:latin typeface="Arial"/>
                <a:cs typeface="Arial"/>
              </a:rPr>
              <a:t>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23486" y="5988877"/>
            <a:ext cx="62865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ts val="1530"/>
              </a:lnSpc>
            </a:pPr>
            <a:r>
              <a:rPr sz="1400" spc="-5" dirty="0">
                <a:latin typeface="Arial MT"/>
                <a:cs typeface="Arial MT"/>
              </a:rPr>
              <a:t>KIA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Morgue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86051" y="5988539"/>
            <a:ext cx="1138555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" algn="ctr">
              <a:lnSpc>
                <a:spcPts val="1645"/>
              </a:lnSpc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43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1949" y="1625503"/>
            <a:ext cx="7379334" cy="5132705"/>
            <a:chOff x="651949" y="1625503"/>
            <a:chExt cx="7379334" cy="51327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257" y="2307692"/>
              <a:ext cx="5072626" cy="44503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79863" y="4782975"/>
            <a:ext cx="1204346" cy="51524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734279" y="3309808"/>
            <a:ext cx="1457960" cy="515620"/>
            <a:chOff x="10734279" y="3309808"/>
            <a:chExt cx="1457960" cy="51562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4279" y="3309808"/>
              <a:ext cx="1457719" cy="5152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93114" y="3353004"/>
              <a:ext cx="234246" cy="31617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3347" y="3288236"/>
            <a:ext cx="956944" cy="545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200"/>
              </a:lnSpc>
              <a:spcBef>
                <a:spcPts val="85"/>
              </a:spcBef>
            </a:pPr>
            <a:r>
              <a:rPr sz="1100" b="1" spc="-10" dirty="0">
                <a:latin typeface="Arial"/>
                <a:cs typeface="Arial"/>
              </a:rPr>
              <a:t>ENTRY/EXIT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CHOKEP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INT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612683" y="3643957"/>
            <a:ext cx="1040765" cy="614045"/>
            <a:chOff x="3612683" y="3643957"/>
            <a:chExt cx="1040765" cy="61404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12683" y="3774273"/>
              <a:ext cx="652763" cy="29438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78254" y="3643957"/>
              <a:ext cx="574782" cy="61397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532708" y="4458962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42770" y="3796362"/>
            <a:ext cx="621964" cy="28049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6548127" y="4458020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75567" y="3649947"/>
            <a:ext cx="6902450" cy="2573020"/>
            <a:chOff x="3675567" y="3649947"/>
            <a:chExt cx="6902450" cy="2573020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13872" y="3649947"/>
              <a:ext cx="569241" cy="44616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99964" y="5534303"/>
              <a:ext cx="638193" cy="2878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9963" y="5189033"/>
              <a:ext cx="638193" cy="28781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92895" y="5073080"/>
              <a:ext cx="369238" cy="4846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75567" y="5476847"/>
              <a:ext cx="638193" cy="2878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20278" y="5497461"/>
              <a:ext cx="221581" cy="2954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57543" y="3927591"/>
              <a:ext cx="6120229" cy="2294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521043" y="3952991"/>
              <a:ext cx="5993765" cy="2167890"/>
            </a:xfrm>
            <a:custGeom>
              <a:avLst/>
              <a:gdLst/>
              <a:ahLst/>
              <a:cxnLst/>
              <a:rect l="l" t="t" r="r" b="b"/>
              <a:pathLst>
                <a:path w="5993765" h="2167890">
                  <a:moveTo>
                    <a:pt x="5823577" y="0"/>
                  </a:moveTo>
                  <a:lnTo>
                    <a:pt x="169651" y="0"/>
                  </a:lnTo>
                  <a:lnTo>
                    <a:pt x="124551" y="6060"/>
                  </a:lnTo>
                  <a:lnTo>
                    <a:pt x="84025" y="23162"/>
                  </a:lnTo>
                  <a:lnTo>
                    <a:pt x="49690" y="49690"/>
                  </a:lnTo>
                  <a:lnTo>
                    <a:pt x="23162" y="84025"/>
                  </a:lnTo>
                  <a:lnTo>
                    <a:pt x="6060" y="124552"/>
                  </a:lnTo>
                  <a:lnTo>
                    <a:pt x="0" y="169652"/>
                  </a:lnTo>
                  <a:lnTo>
                    <a:pt x="0" y="1998150"/>
                  </a:lnTo>
                  <a:lnTo>
                    <a:pt x="6060" y="2043250"/>
                  </a:lnTo>
                  <a:lnTo>
                    <a:pt x="23162" y="2083776"/>
                  </a:lnTo>
                  <a:lnTo>
                    <a:pt x="49690" y="2118112"/>
                  </a:lnTo>
                  <a:lnTo>
                    <a:pt x="84025" y="2144639"/>
                  </a:lnTo>
                  <a:lnTo>
                    <a:pt x="124551" y="2161742"/>
                  </a:lnTo>
                  <a:lnTo>
                    <a:pt x="169651" y="2167802"/>
                  </a:lnTo>
                  <a:lnTo>
                    <a:pt x="5823577" y="2167802"/>
                  </a:lnTo>
                  <a:lnTo>
                    <a:pt x="5868677" y="2161742"/>
                  </a:lnTo>
                  <a:lnTo>
                    <a:pt x="5909203" y="2144639"/>
                  </a:lnTo>
                  <a:lnTo>
                    <a:pt x="5943539" y="2118112"/>
                  </a:lnTo>
                  <a:lnTo>
                    <a:pt x="5970066" y="2083776"/>
                  </a:lnTo>
                  <a:lnTo>
                    <a:pt x="5987168" y="2043250"/>
                  </a:lnTo>
                  <a:lnTo>
                    <a:pt x="5993229" y="1998150"/>
                  </a:lnTo>
                  <a:lnTo>
                    <a:pt x="5993229" y="169652"/>
                  </a:lnTo>
                  <a:lnTo>
                    <a:pt x="5987168" y="124552"/>
                  </a:lnTo>
                  <a:lnTo>
                    <a:pt x="5970066" y="84025"/>
                  </a:lnTo>
                  <a:lnTo>
                    <a:pt x="5943539" y="49690"/>
                  </a:lnTo>
                  <a:lnTo>
                    <a:pt x="5909203" y="23162"/>
                  </a:lnTo>
                  <a:lnTo>
                    <a:pt x="5868677" y="6060"/>
                  </a:lnTo>
                  <a:lnTo>
                    <a:pt x="582357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21043" y="3952991"/>
              <a:ext cx="5993765" cy="2167890"/>
            </a:xfrm>
            <a:custGeom>
              <a:avLst/>
              <a:gdLst/>
              <a:ahLst/>
              <a:cxnLst/>
              <a:rect l="l" t="t" r="r" b="b"/>
              <a:pathLst>
                <a:path w="5993765" h="2167890">
                  <a:moveTo>
                    <a:pt x="169652" y="0"/>
                  </a:moveTo>
                  <a:lnTo>
                    <a:pt x="5823577" y="0"/>
                  </a:lnTo>
                  <a:lnTo>
                    <a:pt x="5868677" y="6060"/>
                  </a:lnTo>
                  <a:lnTo>
                    <a:pt x="5909203" y="23162"/>
                  </a:lnTo>
                  <a:lnTo>
                    <a:pt x="5943539" y="49689"/>
                  </a:lnTo>
                  <a:lnTo>
                    <a:pt x="5970066" y="84025"/>
                  </a:lnTo>
                  <a:lnTo>
                    <a:pt x="5987168" y="124551"/>
                  </a:lnTo>
                  <a:lnTo>
                    <a:pt x="5993229" y="169652"/>
                  </a:lnTo>
                  <a:lnTo>
                    <a:pt x="5993229" y="1998149"/>
                  </a:lnTo>
                  <a:lnTo>
                    <a:pt x="5987168" y="2043249"/>
                  </a:lnTo>
                  <a:lnTo>
                    <a:pt x="5970066" y="2083776"/>
                  </a:lnTo>
                  <a:lnTo>
                    <a:pt x="5943539" y="2118112"/>
                  </a:lnTo>
                  <a:lnTo>
                    <a:pt x="5909203" y="2144639"/>
                  </a:lnTo>
                  <a:lnTo>
                    <a:pt x="5868677" y="2161742"/>
                  </a:lnTo>
                  <a:lnTo>
                    <a:pt x="5823577" y="2167802"/>
                  </a:lnTo>
                  <a:lnTo>
                    <a:pt x="169652" y="2167802"/>
                  </a:lnTo>
                  <a:lnTo>
                    <a:pt x="124551" y="2161742"/>
                  </a:lnTo>
                  <a:lnTo>
                    <a:pt x="84025" y="2144639"/>
                  </a:lnTo>
                  <a:lnTo>
                    <a:pt x="49689" y="2118112"/>
                  </a:lnTo>
                  <a:lnTo>
                    <a:pt x="23162" y="2083776"/>
                  </a:lnTo>
                  <a:lnTo>
                    <a:pt x="6060" y="2043249"/>
                  </a:lnTo>
                  <a:lnTo>
                    <a:pt x="0" y="1998149"/>
                  </a:lnTo>
                  <a:lnTo>
                    <a:pt x="0" y="169652"/>
                  </a:lnTo>
                  <a:lnTo>
                    <a:pt x="6060" y="124551"/>
                  </a:lnTo>
                  <a:lnTo>
                    <a:pt x="23162" y="84025"/>
                  </a:lnTo>
                  <a:lnTo>
                    <a:pt x="49689" y="49689"/>
                  </a:lnTo>
                  <a:lnTo>
                    <a:pt x="84025" y="23162"/>
                  </a:lnTo>
                  <a:lnTo>
                    <a:pt x="124551" y="6060"/>
                  </a:lnTo>
                  <a:lnTo>
                    <a:pt x="169652" y="0"/>
                  </a:lnTo>
                  <a:close/>
                </a:path>
              </a:pathLst>
            </a:custGeom>
            <a:ln w="25400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833332" y="4097449"/>
            <a:ext cx="10883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b="1" spc="-427" baseline="-21825" dirty="0">
                <a:latin typeface="Arial"/>
                <a:cs typeface="Arial"/>
              </a:rPr>
              <a:t>CAS</a:t>
            </a:r>
            <a:r>
              <a:rPr sz="1400" spc="-285" dirty="0">
                <a:latin typeface="Arial MT"/>
                <a:cs typeface="Arial MT"/>
              </a:rPr>
              <a:t>S</a:t>
            </a:r>
            <a:r>
              <a:rPr sz="2100" b="1" spc="-427" baseline="-21825" dirty="0">
                <a:latin typeface="Arial"/>
                <a:cs typeface="Arial"/>
              </a:rPr>
              <a:t>E</a:t>
            </a:r>
            <a:r>
              <a:rPr sz="1400" spc="-285" dirty="0">
                <a:latin typeface="Arial MT"/>
                <a:cs typeface="Arial MT"/>
              </a:rPr>
              <a:t>u</a:t>
            </a:r>
            <a:r>
              <a:rPr sz="2100" b="1" spc="-427" baseline="-21825" dirty="0">
                <a:latin typeface="Arial"/>
                <a:cs typeface="Arial"/>
              </a:rPr>
              <a:t>V</a:t>
            </a:r>
            <a:r>
              <a:rPr sz="1400" spc="-285" dirty="0">
                <a:latin typeface="Arial MT"/>
                <a:cs typeface="Arial MT"/>
              </a:rPr>
              <a:t>p</a:t>
            </a:r>
            <a:r>
              <a:rPr sz="2100" b="1" spc="-427" baseline="-21825" dirty="0">
                <a:latin typeface="Arial"/>
                <a:cs typeface="Arial"/>
              </a:rPr>
              <a:t>A</a:t>
            </a:r>
            <a:r>
              <a:rPr sz="1400" spc="-285" dirty="0">
                <a:latin typeface="Arial MT"/>
                <a:cs typeface="Arial MT"/>
              </a:rPr>
              <a:t>p</a:t>
            </a:r>
            <a:r>
              <a:rPr sz="2100" b="1" spc="-427" baseline="-21825" dirty="0">
                <a:latin typeface="Arial"/>
                <a:cs typeface="Arial"/>
              </a:rPr>
              <a:t>C</a:t>
            </a:r>
            <a:r>
              <a:rPr sz="1400" spc="-285" dirty="0">
                <a:latin typeface="Arial MT"/>
                <a:cs typeface="Arial MT"/>
              </a:rPr>
              <a:t>lies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58732" y="4570986"/>
            <a:ext cx="5101590" cy="12547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19"/>
              </a:spcBef>
            </a:pPr>
            <a:r>
              <a:rPr sz="1400" spc="-5" dirty="0">
                <a:latin typeface="Arial MT"/>
                <a:cs typeface="Arial MT"/>
              </a:rPr>
              <a:t>The </a:t>
            </a:r>
            <a:r>
              <a:rPr sz="1400" dirty="0">
                <a:latin typeface="Arial MT"/>
                <a:cs typeface="Arial MT"/>
              </a:rPr>
              <a:t>unregulated movement of casualties from the point of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wounding to the first point of surgical care (Role II Surgical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Capability or Role III </a:t>
            </a:r>
            <a:r>
              <a:rPr sz="1400" spc="-5" dirty="0">
                <a:latin typeface="Arial MT"/>
                <a:cs typeface="Arial MT"/>
              </a:rPr>
              <a:t>Theater </a:t>
            </a:r>
            <a:r>
              <a:rPr sz="1400" dirty="0">
                <a:latin typeface="Arial MT"/>
                <a:cs typeface="Arial MT"/>
              </a:rPr>
              <a:t>Medical </a:t>
            </a:r>
            <a:r>
              <a:rPr sz="1400" spc="-10" dirty="0">
                <a:latin typeface="Arial MT"/>
                <a:cs typeface="Arial MT"/>
              </a:rPr>
              <a:t>Treatment </a:t>
            </a:r>
            <a:r>
              <a:rPr sz="1400" spc="-5" dirty="0">
                <a:latin typeface="Arial MT"/>
                <a:cs typeface="Arial MT"/>
              </a:rPr>
              <a:t>Facility).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CASEVAC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platforms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are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typically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armed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tactical </a:t>
            </a:r>
            <a:r>
              <a:rPr sz="1400" dirty="0">
                <a:latin typeface="Arial MT"/>
                <a:cs typeface="Arial MT"/>
              </a:rPr>
              <a:t>assets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that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bear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no Red Cross markings. </a:t>
            </a:r>
            <a:r>
              <a:rPr sz="1400" spc="-5" dirty="0">
                <a:latin typeface="Arial MT"/>
                <a:cs typeface="Arial MT"/>
              </a:rPr>
              <a:t>These </a:t>
            </a:r>
            <a:r>
              <a:rPr sz="1400" dirty="0">
                <a:latin typeface="Arial MT"/>
                <a:cs typeface="Arial MT"/>
              </a:rPr>
              <a:t>may be aircraft, vehicles, or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maritime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vessels of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opportunity.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49418" y="1958298"/>
            <a:ext cx="4876839" cy="109768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6511176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099545" y="2232987"/>
            <a:ext cx="2458720" cy="703580"/>
            <a:chOff x="8099545" y="2232987"/>
            <a:chExt cx="2458720" cy="703580"/>
          </a:xfrm>
        </p:grpSpPr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99545" y="2232987"/>
              <a:ext cx="1256773" cy="66007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576326" y="2676776"/>
              <a:ext cx="982344" cy="259715"/>
            </a:xfrm>
            <a:custGeom>
              <a:avLst/>
              <a:gdLst/>
              <a:ahLst/>
              <a:cxnLst/>
              <a:rect l="l" t="t" r="r" b="b"/>
              <a:pathLst>
                <a:path w="982345" h="259714">
                  <a:moveTo>
                    <a:pt x="852088" y="0"/>
                  </a:moveTo>
                  <a:lnTo>
                    <a:pt x="129838" y="0"/>
                  </a:lnTo>
                  <a:lnTo>
                    <a:pt x="79299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5"/>
                  </a:lnTo>
                  <a:lnTo>
                    <a:pt x="38028" y="221645"/>
                  </a:lnTo>
                  <a:lnTo>
                    <a:pt x="79299" y="249471"/>
                  </a:lnTo>
                  <a:lnTo>
                    <a:pt x="129838" y="259674"/>
                  </a:lnTo>
                  <a:lnTo>
                    <a:pt x="852088" y="259674"/>
                  </a:lnTo>
                  <a:lnTo>
                    <a:pt x="902627" y="249471"/>
                  </a:lnTo>
                  <a:lnTo>
                    <a:pt x="943898" y="221645"/>
                  </a:lnTo>
                  <a:lnTo>
                    <a:pt x="971723" y="180375"/>
                  </a:lnTo>
                  <a:lnTo>
                    <a:pt x="981927" y="129837"/>
                  </a:lnTo>
                  <a:lnTo>
                    <a:pt x="971723" y="79298"/>
                  </a:lnTo>
                  <a:lnTo>
                    <a:pt x="943898" y="38028"/>
                  </a:lnTo>
                  <a:lnTo>
                    <a:pt x="902627" y="10203"/>
                  </a:lnTo>
                  <a:lnTo>
                    <a:pt x="852088" y="0"/>
                  </a:lnTo>
                  <a:close/>
                </a:path>
              </a:pathLst>
            </a:custGeom>
            <a:solidFill>
              <a:srgbClr val="BD2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9732859" y="269022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576325" y="3072557"/>
            <a:ext cx="982344" cy="259715"/>
          </a:xfrm>
          <a:custGeom>
            <a:avLst/>
            <a:gdLst/>
            <a:ahLst/>
            <a:cxnLst/>
            <a:rect l="l" t="t" r="r" b="b"/>
            <a:pathLst>
              <a:path w="982345" h="259714">
                <a:moveTo>
                  <a:pt x="852088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6"/>
                </a:lnTo>
                <a:lnTo>
                  <a:pt x="38028" y="221646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52088" y="259675"/>
                </a:lnTo>
                <a:lnTo>
                  <a:pt x="902627" y="249472"/>
                </a:lnTo>
                <a:lnTo>
                  <a:pt x="943898" y="221646"/>
                </a:lnTo>
                <a:lnTo>
                  <a:pt x="971723" y="180376"/>
                </a:lnTo>
                <a:lnTo>
                  <a:pt x="981927" y="129837"/>
                </a:lnTo>
                <a:lnTo>
                  <a:pt x="971723" y="79298"/>
                </a:lnTo>
                <a:lnTo>
                  <a:pt x="943898" y="38028"/>
                </a:lnTo>
                <a:lnTo>
                  <a:pt x="902627" y="10203"/>
                </a:lnTo>
                <a:lnTo>
                  <a:pt x="852088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694722" y="3086004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576325" y="3498348"/>
            <a:ext cx="955675" cy="238125"/>
          </a:xfrm>
          <a:custGeom>
            <a:avLst/>
            <a:gdLst/>
            <a:ahLst/>
            <a:cxnLst/>
            <a:rect l="l" t="t" r="r" b="b"/>
            <a:pathLst>
              <a:path w="955675" h="238125">
                <a:moveTo>
                  <a:pt x="836794" y="0"/>
                </a:moveTo>
                <a:lnTo>
                  <a:pt x="118783" y="0"/>
                </a:lnTo>
                <a:lnTo>
                  <a:pt x="72547" y="9334"/>
                </a:lnTo>
                <a:lnTo>
                  <a:pt x="34790" y="34790"/>
                </a:lnTo>
                <a:lnTo>
                  <a:pt x="9334" y="72547"/>
                </a:lnTo>
                <a:lnTo>
                  <a:pt x="0" y="118783"/>
                </a:lnTo>
                <a:lnTo>
                  <a:pt x="9334" y="165018"/>
                </a:lnTo>
                <a:lnTo>
                  <a:pt x="34790" y="202775"/>
                </a:lnTo>
                <a:lnTo>
                  <a:pt x="72547" y="228231"/>
                </a:lnTo>
                <a:lnTo>
                  <a:pt x="118783" y="237566"/>
                </a:lnTo>
                <a:lnTo>
                  <a:pt x="836794" y="237566"/>
                </a:lnTo>
                <a:lnTo>
                  <a:pt x="883029" y="228231"/>
                </a:lnTo>
                <a:lnTo>
                  <a:pt x="920785" y="202775"/>
                </a:lnTo>
                <a:lnTo>
                  <a:pt x="946241" y="165018"/>
                </a:lnTo>
                <a:lnTo>
                  <a:pt x="955575" y="118783"/>
                </a:lnTo>
                <a:lnTo>
                  <a:pt x="946241" y="72547"/>
                </a:lnTo>
                <a:lnTo>
                  <a:pt x="920785" y="34790"/>
                </a:lnTo>
                <a:lnTo>
                  <a:pt x="883029" y="9334"/>
                </a:lnTo>
                <a:lnTo>
                  <a:pt x="836794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698513" y="3508557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723486" y="5988877"/>
            <a:ext cx="62865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ts val="1530"/>
              </a:lnSpc>
            </a:pPr>
            <a:r>
              <a:rPr sz="1400" spc="-5" dirty="0">
                <a:latin typeface="Arial MT"/>
                <a:cs typeface="Arial MT"/>
              </a:rPr>
              <a:t>KIA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Morgue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86051" y="5988539"/>
            <a:ext cx="1138555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" algn="ctr">
              <a:lnSpc>
                <a:spcPts val="1645"/>
              </a:lnSpc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44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864434" y="1884550"/>
            <a:ext cx="9779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20" dirty="0">
                <a:latin typeface="Arial"/>
                <a:cs typeface="Arial"/>
              </a:rPr>
              <a:t>T</a:t>
            </a:r>
            <a:r>
              <a:rPr sz="1600" b="1" dirty="0">
                <a:latin typeface="Arial"/>
                <a:cs typeface="Arial"/>
              </a:rPr>
              <a:t>ACE</a:t>
            </a:r>
            <a:r>
              <a:rPr sz="1600" b="1" spc="-120" dirty="0">
                <a:latin typeface="Arial"/>
                <a:cs typeface="Arial"/>
              </a:rPr>
              <a:t>V</a:t>
            </a:r>
            <a:r>
              <a:rPr sz="1600" b="1" dirty="0">
                <a:latin typeface="Arial"/>
                <a:cs typeface="Arial"/>
              </a:rPr>
              <a:t>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930882" y="2977545"/>
            <a:ext cx="102679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MEDE</a:t>
            </a:r>
            <a:r>
              <a:rPr sz="1600" b="1" spc="-120" dirty="0">
                <a:latin typeface="Arial"/>
                <a:cs typeface="Arial"/>
              </a:rPr>
              <a:t>V</a:t>
            </a:r>
            <a:r>
              <a:rPr sz="1600" b="1" dirty="0">
                <a:latin typeface="Arial"/>
                <a:cs typeface="Arial"/>
              </a:rPr>
              <a:t>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900887" y="4501382"/>
            <a:ext cx="10039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CASE</a:t>
            </a:r>
            <a:r>
              <a:rPr sz="1600" b="1" spc="-120" dirty="0">
                <a:latin typeface="Arial"/>
                <a:cs typeface="Arial"/>
              </a:rPr>
              <a:t>V</a:t>
            </a:r>
            <a:r>
              <a:rPr sz="1600" b="1" dirty="0">
                <a:latin typeface="Arial"/>
                <a:cs typeface="Arial"/>
              </a:rPr>
              <a:t>AC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8257" y="2307692"/>
            <a:ext cx="5072626" cy="44503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8748" y="4097449"/>
            <a:ext cx="708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Supplies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6959" y="4408780"/>
            <a:ext cx="1204346" cy="51524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51949" y="1625503"/>
            <a:ext cx="11474450" cy="4914265"/>
            <a:chOff x="651949" y="1625503"/>
            <a:chExt cx="11474450" cy="49142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949" y="1625503"/>
              <a:ext cx="1640550" cy="49140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8277" y="1971470"/>
              <a:ext cx="3194179" cy="11106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80268" y="3338407"/>
              <a:ext cx="1545733" cy="51524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169931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03347" y="3288236"/>
            <a:ext cx="956944" cy="545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5"/>
              </a:lnSpc>
              <a:spcBef>
                <a:spcPts val="100"/>
              </a:spcBef>
            </a:pPr>
            <a:r>
              <a:rPr sz="14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200"/>
              </a:lnSpc>
              <a:spcBef>
                <a:spcPts val="85"/>
              </a:spcBef>
            </a:pPr>
            <a:r>
              <a:rPr sz="1100" b="1" spc="-10" dirty="0">
                <a:latin typeface="Arial"/>
                <a:cs typeface="Arial"/>
              </a:rPr>
              <a:t>ENTRY/EXIT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CHOKEP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INT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612683" y="1958298"/>
            <a:ext cx="6814184" cy="3863975"/>
            <a:chOff x="3612683" y="1958298"/>
            <a:chExt cx="6814184" cy="386397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2683" y="3774273"/>
              <a:ext cx="652763" cy="29438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78254" y="3643957"/>
              <a:ext cx="574782" cy="6139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42770" y="3796362"/>
              <a:ext cx="621964" cy="2804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13871" y="3649947"/>
              <a:ext cx="569241" cy="4461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9964" y="5534303"/>
              <a:ext cx="638193" cy="2878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99963" y="5189033"/>
              <a:ext cx="638193" cy="2878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2895" y="5073080"/>
              <a:ext cx="369238" cy="4846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75567" y="5476846"/>
              <a:ext cx="638193" cy="28781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20278" y="5497461"/>
              <a:ext cx="221581" cy="2954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49418" y="1958298"/>
              <a:ext cx="4876839" cy="109768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532708" y="4458962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IMMEDI</a:t>
            </a:r>
            <a:r>
              <a:rPr sz="1400" b="1" spc="-105" dirty="0">
                <a:solidFill>
                  <a:srgbClr val="BD232C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BD232C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BD232C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48127" y="4458020"/>
            <a:ext cx="859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49220"/>
                </a:solidFill>
                <a:latin typeface="Arial"/>
                <a:cs typeface="Arial"/>
              </a:rPr>
              <a:t>L</a:t>
            </a:r>
            <a:r>
              <a:rPr sz="1400" b="1" spc="-130" dirty="0">
                <a:solidFill>
                  <a:srgbClr val="F49220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49220"/>
                </a:solidFill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11176" y="2267588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099545" y="2232987"/>
            <a:ext cx="2458720" cy="703580"/>
            <a:chOff x="8099545" y="2232987"/>
            <a:chExt cx="2458720" cy="703580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99545" y="2232987"/>
              <a:ext cx="1256773" cy="66007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576326" y="2676776"/>
              <a:ext cx="982344" cy="259715"/>
            </a:xfrm>
            <a:custGeom>
              <a:avLst/>
              <a:gdLst/>
              <a:ahLst/>
              <a:cxnLst/>
              <a:rect l="l" t="t" r="r" b="b"/>
              <a:pathLst>
                <a:path w="982345" h="259714">
                  <a:moveTo>
                    <a:pt x="852088" y="0"/>
                  </a:moveTo>
                  <a:lnTo>
                    <a:pt x="129838" y="0"/>
                  </a:lnTo>
                  <a:lnTo>
                    <a:pt x="79299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5"/>
                  </a:lnTo>
                  <a:lnTo>
                    <a:pt x="38028" y="221645"/>
                  </a:lnTo>
                  <a:lnTo>
                    <a:pt x="79299" y="249471"/>
                  </a:lnTo>
                  <a:lnTo>
                    <a:pt x="129838" y="259674"/>
                  </a:lnTo>
                  <a:lnTo>
                    <a:pt x="852088" y="259674"/>
                  </a:lnTo>
                  <a:lnTo>
                    <a:pt x="902627" y="249471"/>
                  </a:lnTo>
                  <a:lnTo>
                    <a:pt x="943898" y="221645"/>
                  </a:lnTo>
                  <a:lnTo>
                    <a:pt x="971723" y="180375"/>
                  </a:lnTo>
                  <a:lnTo>
                    <a:pt x="981927" y="129837"/>
                  </a:lnTo>
                  <a:lnTo>
                    <a:pt x="971723" y="79298"/>
                  </a:lnTo>
                  <a:lnTo>
                    <a:pt x="943898" y="38028"/>
                  </a:lnTo>
                  <a:lnTo>
                    <a:pt x="902627" y="10203"/>
                  </a:lnTo>
                  <a:lnTo>
                    <a:pt x="852088" y="0"/>
                  </a:lnTo>
                  <a:close/>
                </a:path>
              </a:pathLst>
            </a:custGeom>
            <a:solidFill>
              <a:srgbClr val="BD2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732859" y="2690221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576325" y="3072557"/>
            <a:ext cx="982344" cy="259715"/>
          </a:xfrm>
          <a:custGeom>
            <a:avLst/>
            <a:gdLst/>
            <a:ahLst/>
            <a:cxnLst/>
            <a:rect l="l" t="t" r="r" b="b"/>
            <a:pathLst>
              <a:path w="982345" h="259714">
                <a:moveTo>
                  <a:pt x="852088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6"/>
                </a:lnTo>
                <a:lnTo>
                  <a:pt x="38028" y="221646"/>
                </a:lnTo>
                <a:lnTo>
                  <a:pt x="79299" y="249472"/>
                </a:lnTo>
                <a:lnTo>
                  <a:pt x="129838" y="259675"/>
                </a:lnTo>
                <a:lnTo>
                  <a:pt x="852088" y="259675"/>
                </a:lnTo>
                <a:lnTo>
                  <a:pt x="902627" y="249472"/>
                </a:lnTo>
                <a:lnTo>
                  <a:pt x="943898" y="221646"/>
                </a:lnTo>
                <a:lnTo>
                  <a:pt x="971723" y="180376"/>
                </a:lnTo>
                <a:lnTo>
                  <a:pt x="981927" y="129837"/>
                </a:lnTo>
                <a:lnTo>
                  <a:pt x="971723" y="79298"/>
                </a:lnTo>
                <a:lnTo>
                  <a:pt x="943898" y="38028"/>
                </a:lnTo>
                <a:lnTo>
                  <a:pt x="902627" y="10203"/>
                </a:lnTo>
                <a:lnTo>
                  <a:pt x="852088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694722" y="3086004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576325" y="3498348"/>
            <a:ext cx="955675" cy="238125"/>
          </a:xfrm>
          <a:custGeom>
            <a:avLst/>
            <a:gdLst/>
            <a:ahLst/>
            <a:cxnLst/>
            <a:rect l="l" t="t" r="r" b="b"/>
            <a:pathLst>
              <a:path w="955675" h="238125">
                <a:moveTo>
                  <a:pt x="836794" y="0"/>
                </a:moveTo>
                <a:lnTo>
                  <a:pt x="118783" y="0"/>
                </a:lnTo>
                <a:lnTo>
                  <a:pt x="72547" y="9334"/>
                </a:lnTo>
                <a:lnTo>
                  <a:pt x="34790" y="34790"/>
                </a:lnTo>
                <a:lnTo>
                  <a:pt x="9334" y="72547"/>
                </a:lnTo>
                <a:lnTo>
                  <a:pt x="0" y="118783"/>
                </a:lnTo>
                <a:lnTo>
                  <a:pt x="9334" y="165018"/>
                </a:lnTo>
                <a:lnTo>
                  <a:pt x="34790" y="202775"/>
                </a:lnTo>
                <a:lnTo>
                  <a:pt x="72547" y="228231"/>
                </a:lnTo>
                <a:lnTo>
                  <a:pt x="118783" y="237566"/>
                </a:lnTo>
                <a:lnTo>
                  <a:pt x="836794" y="237566"/>
                </a:lnTo>
                <a:lnTo>
                  <a:pt x="883029" y="228231"/>
                </a:lnTo>
                <a:lnTo>
                  <a:pt x="920785" y="202775"/>
                </a:lnTo>
                <a:lnTo>
                  <a:pt x="946241" y="165018"/>
                </a:lnTo>
                <a:lnTo>
                  <a:pt x="955575" y="118783"/>
                </a:lnTo>
                <a:lnTo>
                  <a:pt x="946241" y="72547"/>
                </a:lnTo>
                <a:lnTo>
                  <a:pt x="920785" y="34790"/>
                </a:lnTo>
                <a:lnTo>
                  <a:pt x="883029" y="9334"/>
                </a:lnTo>
                <a:lnTo>
                  <a:pt x="836794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698513" y="3508557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839927" y="2977899"/>
            <a:ext cx="102679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MEDE</a:t>
            </a:r>
            <a:r>
              <a:rPr sz="1600" b="1" spc="-120" dirty="0">
                <a:latin typeface="Arial"/>
                <a:cs typeface="Arial"/>
              </a:rPr>
              <a:t>V</a:t>
            </a:r>
            <a:r>
              <a:rPr sz="1600" b="1" dirty="0">
                <a:latin typeface="Arial"/>
                <a:cs typeface="Arial"/>
              </a:rPr>
              <a:t>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51188" y="4071249"/>
            <a:ext cx="10039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CASE</a:t>
            </a:r>
            <a:r>
              <a:rPr sz="1600" b="1" spc="-120" dirty="0">
                <a:latin typeface="Arial"/>
                <a:cs typeface="Arial"/>
              </a:rPr>
              <a:t>V</a:t>
            </a:r>
            <a:r>
              <a:rPr sz="1600" b="1" dirty="0">
                <a:latin typeface="Arial"/>
                <a:cs typeface="Arial"/>
              </a:rPr>
              <a:t>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48483" y="725864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680385" y="3367489"/>
            <a:ext cx="234246" cy="31617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3723486" y="5988877"/>
            <a:ext cx="628650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ts val="1530"/>
              </a:lnSpc>
            </a:pPr>
            <a:r>
              <a:rPr sz="1400" spc="-5" dirty="0">
                <a:latin typeface="Arial MT"/>
                <a:cs typeface="Arial MT"/>
              </a:rPr>
              <a:t>KIA</a:t>
            </a:r>
            <a:endParaRPr sz="1400">
              <a:latin typeface="Arial MT"/>
              <a:cs typeface="Arial MT"/>
            </a:endParaRPr>
          </a:p>
          <a:p>
            <a:pPr algn="ctr">
              <a:lnSpc>
                <a:spcPts val="1560"/>
              </a:lnSpc>
            </a:pPr>
            <a:r>
              <a:rPr sz="1400" dirty="0">
                <a:latin typeface="Arial MT"/>
                <a:cs typeface="Arial MT"/>
              </a:rPr>
              <a:t>Morgue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86051" y="5988539"/>
            <a:ext cx="1138555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" algn="ctr">
              <a:lnSpc>
                <a:spcPts val="1645"/>
              </a:lnSpc>
            </a:pPr>
            <a:r>
              <a:rPr sz="1400" b="1" spc="-5" dirty="0">
                <a:solidFill>
                  <a:srgbClr val="948D5C"/>
                </a:solidFill>
                <a:latin typeface="Arial"/>
                <a:cs typeface="Arial"/>
              </a:rPr>
              <a:t>MINIMAL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b="1" spc="-15" dirty="0">
                <a:solidFill>
                  <a:srgbClr val="BCB5A4"/>
                </a:solidFill>
                <a:latin typeface="Arial"/>
                <a:cs typeface="Arial"/>
              </a:rPr>
              <a:t>/EXPECTANT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45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14316" y="737534"/>
            <a:ext cx="5763260" cy="596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14"/>
              </a:spcBef>
            </a:pP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2000" b="1" spc="-5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20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240"/>
              </a:lnSpc>
            </a:pPr>
            <a:r>
              <a:rPr sz="2000" b="1" spc="-25" dirty="0">
                <a:latin typeface="Arial"/>
                <a:cs typeface="Arial"/>
              </a:rPr>
              <a:t>LAYOUT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AND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RESPONSIBILITY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considerations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3831" y="1897038"/>
            <a:ext cx="6604337" cy="47639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399553" y="3813077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4674" y="3894212"/>
            <a:ext cx="129603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2632" y="4824298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700" marR="5080" indent="254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41341" y="2793717"/>
            <a:ext cx="1363980" cy="3136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95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165"/>
              </a:spcBef>
            </a:pPr>
            <a:r>
              <a:rPr sz="1600" b="1" spc="-5" dirty="0">
                <a:latin typeface="Arial"/>
                <a:cs typeface="Arial"/>
              </a:rPr>
              <a:t>KIA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Morgue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73816" y="4816054"/>
            <a:ext cx="104203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38455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EXIT </a:t>
            </a:r>
            <a:r>
              <a:rPr sz="1200" b="1" dirty="0">
                <a:latin typeface="Arial"/>
                <a:cs typeface="Arial"/>
              </a:rPr>
              <a:t> 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49114" y="2782559"/>
            <a:ext cx="1063625" cy="3136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95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165"/>
              </a:spcBef>
            </a:pPr>
            <a:r>
              <a:rPr sz="1600" b="1" spc="-5" dirty="0">
                <a:latin typeface="Arial"/>
                <a:cs typeface="Arial"/>
              </a:rPr>
              <a:t>Supplies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44446" y="6050724"/>
            <a:ext cx="970915" cy="259715"/>
          </a:xfrm>
          <a:custGeom>
            <a:avLst/>
            <a:gdLst/>
            <a:ahLst/>
            <a:cxnLst/>
            <a:rect l="l" t="t" r="r" b="b"/>
            <a:pathLst>
              <a:path w="970915" h="259714">
                <a:moveTo>
                  <a:pt x="841076" y="0"/>
                </a:moveTo>
                <a:lnTo>
                  <a:pt x="129838" y="0"/>
                </a:lnTo>
                <a:lnTo>
                  <a:pt x="79299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6"/>
                </a:lnTo>
                <a:lnTo>
                  <a:pt x="38028" y="221646"/>
                </a:lnTo>
                <a:lnTo>
                  <a:pt x="79299" y="249471"/>
                </a:lnTo>
                <a:lnTo>
                  <a:pt x="129838" y="259674"/>
                </a:lnTo>
                <a:lnTo>
                  <a:pt x="841076" y="259674"/>
                </a:lnTo>
                <a:lnTo>
                  <a:pt x="891615" y="249471"/>
                </a:lnTo>
                <a:lnTo>
                  <a:pt x="932886" y="221646"/>
                </a:lnTo>
                <a:lnTo>
                  <a:pt x="960711" y="180376"/>
                </a:lnTo>
                <a:lnTo>
                  <a:pt x="970915" y="129837"/>
                </a:lnTo>
                <a:lnTo>
                  <a:pt x="960711" y="79298"/>
                </a:lnTo>
                <a:lnTo>
                  <a:pt x="932886" y="38028"/>
                </a:lnTo>
                <a:lnTo>
                  <a:pt x="891615" y="10203"/>
                </a:lnTo>
                <a:lnTo>
                  <a:pt x="841076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295475" y="6064170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96000" y="6050724"/>
            <a:ext cx="922655" cy="259715"/>
          </a:xfrm>
          <a:custGeom>
            <a:avLst/>
            <a:gdLst/>
            <a:ahLst/>
            <a:cxnLst/>
            <a:rect l="l" t="t" r="r" b="b"/>
            <a:pathLst>
              <a:path w="922654" h="259714">
                <a:moveTo>
                  <a:pt x="792284" y="0"/>
                </a:moveTo>
                <a:lnTo>
                  <a:pt x="129837" y="0"/>
                </a:lnTo>
                <a:lnTo>
                  <a:pt x="79298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6"/>
                </a:lnTo>
                <a:lnTo>
                  <a:pt x="38028" y="221646"/>
                </a:lnTo>
                <a:lnTo>
                  <a:pt x="79298" y="249471"/>
                </a:lnTo>
                <a:lnTo>
                  <a:pt x="129837" y="259674"/>
                </a:lnTo>
                <a:lnTo>
                  <a:pt x="792284" y="259674"/>
                </a:lnTo>
                <a:lnTo>
                  <a:pt x="842822" y="249471"/>
                </a:lnTo>
                <a:lnTo>
                  <a:pt x="884093" y="221646"/>
                </a:lnTo>
                <a:lnTo>
                  <a:pt x="911918" y="180376"/>
                </a:lnTo>
                <a:lnTo>
                  <a:pt x="922121" y="129837"/>
                </a:lnTo>
                <a:lnTo>
                  <a:pt x="911918" y="79298"/>
                </a:lnTo>
                <a:lnTo>
                  <a:pt x="884093" y="38028"/>
                </a:lnTo>
                <a:lnTo>
                  <a:pt x="842822" y="10203"/>
                </a:lnTo>
                <a:lnTo>
                  <a:pt x="792284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84494" y="6064170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69286" y="6064370"/>
            <a:ext cx="1801495" cy="259715"/>
          </a:xfrm>
          <a:custGeom>
            <a:avLst/>
            <a:gdLst/>
            <a:ahLst/>
            <a:cxnLst/>
            <a:rect l="l" t="t" r="r" b="b"/>
            <a:pathLst>
              <a:path w="1801495" h="259714">
                <a:moveTo>
                  <a:pt x="1671227" y="0"/>
                </a:moveTo>
                <a:lnTo>
                  <a:pt x="129837" y="0"/>
                </a:lnTo>
                <a:lnTo>
                  <a:pt x="79298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6"/>
                </a:lnTo>
                <a:lnTo>
                  <a:pt x="38028" y="221646"/>
                </a:lnTo>
                <a:lnTo>
                  <a:pt x="79298" y="249471"/>
                </a:lnTo>
                <a:lnTo>
                  <a:pt x="129837" y="259674"/>
                </a:lnTo>
                <a:lnTo>
                  <a:pt x="1671227" y="259674"/>
                </a:lnTo>
                <a:lnTo>
                  <a:pt x="1721765" y="249471"/>
                </a:lnTo>
                <a:lnTo>
                  <a:pt x="1763035" y="221646"/>
                </a:lnTo>
                <a:lnTo>
                  <a:pt x="1790861" y="180376"/>
                </a:lnTo>
                <a:lnTo>
                  <a:pt x="1801064" y="129837"/>
                </a:lnTo>
                <a:lnTo>
                  <a:pt x="1790861" y="79298"/>
                </a:lnTo>
                <a:lnTo>
                  <a:pt x="1763035" y="38028"/>
                </a:lnTo>
                <a:lnTo>
                  <a:pt x="1721765" y="10203"/>
                </a:lnTo>
                <a:lnTo>
                  <a:pt x="1671227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14218" y="6077816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1539" y="6105330"/>
            <a:ext cx="1099584" cy="47042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0608646" y="4476720"/>
            <a:ext cx="1583690" cy="540385"/>
            <a:chOff x="10608646" y="4476720"/>
            <a:chExt cx="1583690" cy="54038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8646" y="4476720"/>
              <a:ext cx="1583353" cy="540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74666" y="4501460"/>
              <a:ext cx="234246" cy="316178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24345" y="5706155"/>
            <a:ext cx="1099584" cy="47042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258" y="1612231"/>
            <a:ext cx="1706689" cy="511215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114480" y="6369882"/>
            <a:ext cx="969644" cy="19748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69215">
              <a:lnSpc>
                <a:spcPts val="1540"/>
              </a:lnSpc>
            </a:pPr>
            <a:r>
              <a:rPr sz="1400" dirty="0">
                <a:latin typeface="Arial MT"/>
                <a:cs typeface="Arial MT"/>
              </a:rPr>
              <a:t>Immediate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46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96000" y="6369882"/>
            <a:ext cx="969644" cy="19748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58115">
              <a:lnSpc>
                <a:spcPts val="1540"/>
              </a:lnSpc>
            </a:pPr>
            <a:r>
              <a:rPr sz="1400" dirty="0">
                <a:latin typeface="Arial MT"/>
                <a:cs typeface="Arial MT"/>
              </a:rPr>
              <a:t>Delayed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67427" y="6369882"/>
            <a:ext cx="1605280" cy="19748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75565">
              <a:lnSpc>
                <a:spcPts val="1540"/>
              </a:lnSpc>
            </a:pPr>
            <a:r>
              <a:rPr sz="1400" spc="-5" dirty="0">
                <a:latin typeface="Arial MT"/>
                <a:cs typeface="Arial MT"/>
              </a:rPr>
              <a:t>Minimal/Expectant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48483" y="718811"/>
            <a:ext cx="709549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36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COLLECTION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POINT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054"/>
              </a:lnSpc>
            </a:pPr>
            <a:r>
              <a:rPr sz="3600" b="1" spc="-60" dirty="0">
                <a:latin typeface="Arial"/>
                <a:cs typeface="Arial"/>
              </a:rPr>
              <a:t>LAYOUT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5260" y="1683373"/>
            <a:ext cx="6955433" cy="476084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617910" y="2197376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Outgoing 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 Cas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7F7F7F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49438" y="2152929"/>
            <a:ext cx="12960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Incoming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Cas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31527" y="4569489"/>
            <a:ext cx="759460" cy="476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ts val="1775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KIA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775"/>
              </a:lnSpc>
            </a:pPr>
            <a:r>
              <a:rPr sz="1600" b="1" spc="-5" dirty="0">
                <a:latin typeface="Arial"/>
                <a:cs typeface="Arial"/>
              </a:rPr>
              <a:t>Morgue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5176" y="5304214"/>
            <a:ext cx="8724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S</a:t>
            </a:r>
            <a:r>
              <a:rPr sz="1600" b="1" spc="-5" dirty="0">
                <a:latin typeface="Arial"/>
                <a:cs typeface="Arial"/>
              </a:rPr>
              <a:t>uppli</a:t>
            </a:r>
            <a:r>
              <a:rPr sz="1600" b="1" dirty="0">
                <a:latin typeface="Arial"/>
                <a:cs typeface="Arial"/>
              </a:rPr>
              <a:t>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24190" y="1699125"/>
            <a:ext cx="6873875" cy="4799330"/>
            <a:chOff x="924190" y="1699125"/>
            <a:chExt cx="6873875" cy="47993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4190" y="1699125"/>
              <a:ext cx="1602116" cy="47989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29765" y="3983260"/>
              <a:ext cx="568325" cy="791845"/>
            </a:xfrm>
            <a:custGeom>
              <a:avLst/>
              <a:gdLst/>
              <a:ahLst/>
              <a:cxnLst/>
              <a:rect l="l" t="t" r="r" b="b"/>
              <a:pathLst>
                <a:path w="568325" h="791845">
                  <a:moveTo>
                    <a:pt x="148403" y="0"/>
                  </a:moveTo>
                  <a:lnTo>
                    <a:pt x="0" y="88552"/>
                  </a:lnTo>
                  <a:lnTo>
                    <a:pt x="419359" y="791353"/>
                  </a:lnTo>
                  <a:lnTo>
                    <a:pt x="567762" y="702801"/>
                  </a:lnTo>
                  <a:lnTo>
                    <a:pt x="14840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3540000">
            <a:off x="7148265" y="4303629"/>
            <a:ext cx="728587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spc="-5" dirty="0">
                <a:latin typeface="Arial MT"/>
                <a:cs typeface="Arial MT"/>
              </a:rPr>
              <a:t>I</a:t>
            </a:r>
            <a:r>
              <a:rPr sz="1200" dirty="0">
                <a:latin typeface="Arial MT"/>
                <a:cs typeface="Arial MT"/>
              </a:rPr>
              <a:t>mm</a:t>
            </a:r>
            <a:r>
              <a:rPr sz="1200" spc="-5" dirty="0">
                <a:latin typeface="Arial MT"/>
                <a:cs typeface="Arial MT"/>
              </a:rPr>
              <a:t>ediat</a:t>
            </a:r>
            <a:r>
              <a:rPr sz="1200" dirty="0">
                <a:latin typeface="Arial MT"/>
                <a:cs typeface="Arial MT"/>
              </a:rPr>
              <a:t>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38373" y="4039141"/>
            <a:ext cx="467359" cy="629920"/>
          </a:xfrm>
          <a:custGeom>
            <a:avLst/>
            <a:gdLst/>
            <a:ahLst/>
            <a:cxnLst/>
            <a:rect l="l" t="t" r="r" b="b"/>
            <a:pathLst>
              <a:path w="467360" h="629920">
                <a:moveTo>
                  <a:pt x="317593" y="0"/>
                </a:moveTo>
                <a:lnTo>
                  <a:pt x="0" y="542510"/>
                </a:lnTo>
                <a:lnTo>
                  <a:pt x="149138" y="629818"/>
                </a:lnTo>
                <a:lnTo>
                  <a:pt x="466732" y="87307"/>
                </a:lnTo>
                <a:lnTo>
                  <a:pt x="317593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18060000">
            <a:off x="4182026" y="4278586"/>
            <a:ext cx="5816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spc="-20" dirty="0">
                <a:latin typeface="Arial MT"/>
                <a:cs typeface="Arial MT"/>
              </a:rPr>
              <a:t>Dela</a:t>
            </a:r>
            <a:r>
              <a:rPr sz="1800" baseline="2314" dirty="0">
                <a:latin typeface="Arial MT"/>
                <a:cs typeface="Arial MT"/>
              </a:rPr>
              <a:t>y</a:t>
            </a:r>
            <a:r>
              <a:rPr sz="1800" spc="-30" baseline="2314" dirty="0">
                <a:latin typeface="Arial MT"/>
                <a:cs typeface="Arial MT"/>
              </a:rPr>
              <a:t>e</a:t>
            </a:r>
            <a:r>
              <a:rPr sz="1800" baseline="2314" dirty="0">
                <a:latin typeface="Arial MT"/>
                <a:cs typeface="Arial MT"/>
              </a:rPr>
              <a:t>d</a:t>
            </a:r>
            <a:endParaRPr sz="1800" baseline="2314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51817" y="6423693"/>
            <a:ext cx="1270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Minimal/Expectant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80569" y="2899526"/>
            <a:ext cx="104203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21928"/>
                </a:solidFill>
                <a:latin typeface="Arial"/>
                <a:cs typeface="Arial"/>
              </a:rPr>
              <a:t>TRIAGE</a:t>
            </a:r>
            <a:endParaRPr sz="1600">
              <a:latin typeface="Arial"/>
              <a:cs typeface="Arial"/>
            </a:endParaRPr>
          </a:p>
          <a:p>
            <a:pPr marL="12065" marR="5080" algn="ctr">
              <a:lnSpc>
                <a:spcPts val="14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ENTRY/EXIT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CHOKEP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INT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528028" y="5650059"/>
            <a:ext cx="622300" cy="494665"/>
            <a:chOff x="6528028" y="5650059"/>
            <a:chExt cx="622300" cy="49466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7461" y="5650059"/>
              <a:ext cx="222367" cy="4865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8028" y="5658137"/>
              <a:ext cx="222367" cy="486506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0536955" y="4437847"/>
            <a:ext cx="982344" cy="259715"/>
          </a:xfrm>
          <a:custGeom>
            <a:avLst/>
            <a:gdLst/>
            <a:ahLst/>
            <a:cxnLst/>
            <a:rect l="l" t="t" r="r" b="b"/>
            <a:pathLst>
              <a:path w="982345" h="259714">
                <a:moveTo>
                  <a:pt x="852088" y="0"/>
                </a:moveTo>
                <a:lnTo>
                  <a:pt x="129837" y="0"/>
                </a:lnTo>
                <a:lnTo>
                  <a:pt x="79298" y="10203"/>
                </a:lnTo>
                <a:lnTo>
                  <a:pt x="38028" y="38028"/>
                </a:lnTo>
                <a:lnTo>
                  <a:pt x="10203" y="79298"/>
                </a:lnTo>
                <a:lnTo>
                  <a:pt x="0" y="129837"/>
                </a:lnTo>
                <a:lnTo>
                  <a:pt x="10203" y="180375"/>
                </a:lnTo>
                <a:lnTo>
                  <a:pt x="38028" y="221645"/>
                </a:lnTo>
                <a:lnTo>
                  <a:pt x="79298" y="249471"/>
                </a:lnTo>
                <a:lnTo>
                  <a:pt x="129837" y="259674"/>
                </a:lnTo>
                <a:lnTo>
                  <a:pt x="852088" y="259674"/>
                </a:lnTo>
                <a:lnTo>
                  <a:pt x="902627" y="249471"/>
                </a:lnTo>
                <a:lnTo>
                  <a:pt x="943897" y="221645"/>
                </a:lnTo>
                <a:lnTo>
                  <a:pt x="971722" y="180375"/>
                </a:lnTo>
                <a:lnTo>
                  <a:pt x="981925" y="129837"/>
                </a:lnTo>
                <a:lnTo>
                  <a:pt x="971722" y="79298"/>
                </a:lnTo>
                <a:lnTo>
                  <a:pt x="943897" y="38028"/>
                </a:lnTo>
                <a:lnTo>
                  <a:pt x="902627" y="10203"/>
                </a:lnTo>
                <a:lnTo>
                  <a:pt x="852088" y="0"/>
                </a:lnTo>
                <a:close/>
              </a:path>
            </a:pathLst>
          </a:custGeom>
          <a:solidFill>
            <a:srgbClr val="BD2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693489" y="4451294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550129" y="5474322"/>
            <a:ext cx="982344" cy="259715"/>
          </a:xfrm>
          <a:custGeom>
            <a:avLst/>
            <a:gdLst/>
            <a:ahLst/>
            <a:cxnLst/>
            <a:rect l="l" t="t" r="r" b="b"/>
            <a:pathLst>
              <a:path w="982345" h="259714">
                <a:moveTo>
                  <a:pt x="852088" y="0"/>
                </a:moveTo>
                <a:lnTo>
                  <a:pt x="129837" y="0"/>
                </a:lnTo>
                <a:lnTo>
                  <a:pt x="79298" y="10203"/>
                </a:lnTo>
                <a:lnTo>
                  <a:pt x="38028" y="38028"/>
                </a:lnTo>
                <a:lnTo>
                  <a:pt x="10203" y="79299"/>
                </a:lnTo>
                <a:lnTo>
                  <a:pt x="0" y="129838"/>
                </a:lnTo>
                <a:lnTo>
                  <a:pt x="10203" y="180376"/>
                </a:lnTo>
                <a:lnTo>
                  <a:pt x="38028" y="221647"/>
                </a:lnTo>
                <a:lnTo>
                  <a:pt x="79298" y="249472"/>
                </a:lnTo>
                <a:lnTo>
                  <a:pt x="129837" y="259675"/>
                </a:lnTo>
                <a:lnTo>
                  <a:pt x="852088" y="259675"/>
                </a:lnTo>
                <a:lnTo>
                  <a:pt x="902627" y="249472"/>
                </a:lnTo>
                <a:lnTo>
                  <a:pt x="943897" y="221647"/>
                </a:lnTo>
                <a:lnTo>
                  <a:pt x="971722" y="180376"/>
                </a:lnTo>
                <a:lnTo>
                  <a:pt x="981925" y="129838"/>
                </a:lnTo>
                <a:lnTo>
                  <a:pt x="971722" y="79299"/>
                </a:lnTo>
                <a:lnTo>
                  <a:pt x="943897" y="38028"/>
                </a:lnTo>
                <a:lnTo>
                  <a:pt x="902627" y="10203"/>
                </a:lnTo>
                <a:lnTo>
                  <a:pt x="852088" y="0"/>
                </a:lnTo>
                <a:close/>
              </a:path>
            </a:pathLst>
          </a:custGeom>
          <a:solidFill>
            <a:srgbClr val="F49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668525" y="5487769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550129" y="4982357"/>
            <a:ext cx="955675" cy="238125"/>
          </a:xfrm>
          <a:custGeom>
            <a:avLst/>
            <a:gdLst/>
            <a:ahLst/>
            <a:cxnLst/>
            <a:rect l="l" t="t" r="r" b="b"/>
            <a:pathLst>
              <a:path w="955675" h="238125">
                <a:moveTo>
                  <a:pt x="836792" y="0"/>
                </a:moveTo>
                <a:lnTo>
                  <a:pt x="118783" y="0"/>
                </a:lnTo>
                <a:lnTo>
                  <a:pt x="72546" y="9334"/>
                </a:lnTo>
                <a:lnTo>
                  <a:pt x="34790" y="34790"/>
                </a:lnTo>
                <a:lnTo>
                  <a:pt x="9334" y="72547"/>
                </a:lnTo>
                <a:lnTo>
                  <a:pt x="0" y="118783"/>
                </a:lnTo>
                <a:lnTo>
                  <a:pt x="9334" y="165018"/>
                </a:lnTo>
                <a:lnTo>
                  <a:pt x="34790" y="202775"/>
                </a:lnTo>
                <a:lnTo>
                  <a:pt x="72546" y="228231"/>
                </a:lnTo>
                <a:lnTo>
                  <a:pt x="118783" y="237566"/>
                </a:lnTo>
                <a:lnTo>
                  <a:pt x="836792" y="237566"/>
                </a:lnTo>
                <a:lnTo>
                  <a:pt x="883028" y="228231"/>
                </a:lnTo>
                <a:lnTo>
                  <a:pt x="920785" y="202775"/>
                </a:lnTo>
                <a:lnTo>
                  <a:pt x="946241" y="165018"/>
                </a:lnTo>
                <a:lnTo>
                  <a:pt x="955575" y="118783"/>
                </a:lnTo>
                <a:lnTo>
                  <a:pt x="946241" y="72547"/>
                </a:lnTo>
                <a:lnTo>
                  <a:pt x="920785" y="34790"/>
                </a:lnTo>
                <a:lnTo>
                  <a:pt x="883028" y="9334"/>
                </a:lnTo>
                <a:lnTo>
                  <a:pt x="836792" y="0"/>
                </a:lnTo>
                <a:close/>
              </a:path>
            </a:pathLst>
          </a:custGeom>
          <a:solidFill>
            <a:srgbClr val="948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672318" y="4992565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0720" y="826051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SUMMA</a:t>
            </a:r>
            <a:r>
              <a:rPr spc="-135" dirty="0">
                <a:solidFill>
                  <a:srgbClr val="000000"/>
                </a:solidFill>
              </a:rPr>
              <a:t>R</a:t>
            </a:r>
            <a:r>
              <a:rPr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5" name="object 5"/>
          <p:cNvSpPr/>
          <p:nvPr/>
        </p:nvSpPr>
        <p:spPr>
          <a:xfrm>
            <a:off x="2867317" y="2667762"/>
            <a:ext cx="114300" cy="414655"/>
          </a:xfrm>
          <a:custGeom>
            <a:avLst/>
            <a:gdLst/>
            <a:ahLst/>
            <a:cxnLst/>
            <a:rect l="l" t="t" r="r" b="b"/>
            <a:pathLst>
              <a:path w="114300" h="414655">
                <a:moveTo>
                  <a:pt x="0" y="4143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14338"/>
                </a:lnTo>
                <a:lnTo>
                  <a:pt x="0" y="41433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67317" y="3295677"/>
            <a:ext cx="114300" cy="414655"/>
          </a:xfrm>
          <a:custGeom>
            <a:avLst/>
            <a:gdLst/>
            <a:ahLst/>
            <a:cxnLst/>
            <a:rect l="l" t="t" r="r" b="b"/>
            <a:pathLst>
              <a:path w="114300" h="414654">
                <a:moveTo>
                  <a:pt x="0" y="4143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14338"/>
                </a:lnTo>
                <a:lnTo>
                  <a:pt x="0" y="41433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67317" y="3923593"/>
            <a:ext cx="114300" cy="414655"/>
          </a:xfrm>
          <a:custGeom>
            <a:avLst/>
            <a:gdLst/>
            <a:ahLst/>
            <a:cxnLst/>
            <a:rect l="l" t="t" r="r" b="b"/>
            <a:pathLst>
              <a:path w="114300" h="414654">
                <a:moveTo>
                  <a:pt x="0" y="4143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14338"/>
                </a:lnTo>
                <a:lnTo>
                  <a:pt x="0" y="41433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67317" y="4551508"/>
            <a:ext cx="114300" cy="414655"/>
          </a:xfrm>
          <a:custGeom>
            <a:avLst/>
            <a:gdLst/>
            <a:ahLst/>
            <a:cxnLst/>
            <a:rect l="l" t="t" r="r" b="b"/>
            <a:pathLst>
              <a:path w="114300" h="414654">
                <a:moveTo>
                  <a:pt x="0" y="4143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14338"/>
                </a:lnTo>
                <a:lnTo>
                  <a:pt x="0" y="41433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7317" y="5179424"/>
            <a:ext cx="114300" cy="414655"/>
          </a:xfrm>
          <a:custGeom>
            <a:avLst/>
            <a:gdLst/>
            <a:ahLst/>
            <a:cxnLst/>
            <a:rect l="l" t="t" r="r" b="b"/>
            <a:pathLst>
              <a:path w="114300" h="414654">
                <a:moveTo>
                  <a:pt x="0" y="4143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14338"/>
                </a:lnTo>
                <a:lnTo>
                  <a:pt x="0" y="41433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80767" y="1720630"/>
            <a:ext cx="6433185" cy="3764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Arial MT"/>
                <a:cs typeface="Arial MT"/>
              </a:rPr>
              <a:t>What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b="1" spc="-35" dirty="0">
                <a:latin typeface="Arial"/>
                <a:cs typeface="Arial"/>
              </a:rPr>
              <a:t>TACTICAL</a:t>
            </a:r>
            <a:r>
              <a:rPr sz="3200" b="1" spc="-1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FIELD </a:t>
            </a:r>
            <a:r>
              <a:rPr sz="3200" b="1" dirty="0">
                <a:latin typeface="Arial"/>
                <a:cs typeface="Arial"/>
              </a:rPr>
              <a:t>CARE</a:t>
            </a:r>
            <a:r>
              <a:rPr sz="3200" dirty="0">
                <a:latin typeface="Arial MT"/>
                <a:cs typeface="Arial MT"/>
              </a:rPr>
              <a:t>?</a:t>
            </a:r>
            <a:endParaRPr sz="3200">
              <a:latin typeface="Arial MT"/>
              <a:cs typeface="Arial MT"/>
            </a:endParaRPr>
          </a:p>
          <a:p>
            <a:pPr marL="427355" marR="5080">
              <a:lnSpc>
                <a:spcPct val="142900"/>
              </a:lnSpc>
              <a:spcBef>
                <a:spcPts val="1595"/>
              </a:spcBef>
            </a:pPr>
            <a:r>
              <a:rPr sz="2800" b="1" spc="-5" dirty="0">
                <a:latin typeface="Arial"/>
                <a:cs typeface="Arial"/>
              </a:rPr>
              <a:t>SECURITY</a:t>
            </a:r>
            <a:r>
              <a:rPr sz="2800" b="1" spc="-1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AND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30" dirty="0">
                <a:latin typeface="Arial"/>
                <a:cs typeface="Arial"/>
              </a:rPr>
              <a:t>TACTICAL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SAFETY </a:t>
            </a:r>
            <a:r>
              <a:rPr sz="2800" b="1" spc="-7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MARCH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95" dirty="0">
                <a:latin typeface="Arial"/>
                <a:cs typeface="Arial"/>
              </a:rPr>
              <a:t>PAWS</a:t>
            </a:r>
            <a:endParaRPr sz="2800">
              <a:latin typeface="Arial"/>
              <a:cs typeface="Arial"/>
            </a:endParaRPr>
          </a:p>
          <a:p>
            <a:pPr marL="427355">
              <a:lnSpc>
                <a:spcPct val="100000"/>
              </a:lnSpc>
              <a:spcBef>
                <a:spcPts val="1440"/>
              </a:spcBef>
            </a:pPr>
            <a:r>
              <a:rPr sz="2800" b="1" spc="-20" dirty="0">
                <a:latin typeface="Arial"/>
                <a:cs typeface="Arial"/>
              </a:rPr>
              <a:t>COMMUNICATION</a:t>
            </a:r>
            <a:endParaRPr sz="2800">
              <a:latin typeface="Arial"/>
              <a:cs typeface="Arial"/>
            </a:endParaRPr>
          </a:p>
          <a:p>
            <a:pPr marL="427355" marR="499109">
              <a:lnSpc>
                <a:spcPts val="4800"/>
              </a:lnSpc>
              <a:spcBef>
                <a:spcPts val="200"/>
              </a:spcBef>
            </a:pPr>
            <a:r>
              <a:rPr sz="2800" b="1" spc="-5" dirty="0">
                <a:latin typeface="Arial"/>
                <a:cs typeface="Arial"/>
              </a:rPr>
              <a:t>TRIAGE </a:t>
            </a:r>
            <a:r>
              <a:rPr sz="2800" b="1" spc="-20" dirty="0">
                <a:latin typeface="Arial"/>
                <a:cs typeface="Arial"/>
              </a:rPr>
              <a:t>CONSIDERATIONS 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30" dirty="0">
                <a:latin typeface="Arial"/>
                <a:cs typeface="Arial"/>
              </a:rPr>
              <a:t>CASUALTY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COLLECTION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POINT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dirty="0"/>
              <a:t>48</a:t>
            </a:fld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1597" y="851288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CHECK</a:t>
            </a:r>
            <a:r>
              <a:rPr spc="-3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ON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LEARNING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31210" y="1813292"/>
            <a:ext cx="8557260" cy="4008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What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the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difference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between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TFC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CUF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?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>
              <a:latin typeface="Arial MT"/>
              <a:cs typeface="Arial MT"/>
            </a:endParaRPr>
          </a:p>
          <a:p>
            <a:pPr marL="12700" marR="5080">
              <a:lnSpc>
                <a:spcPts val="3200"/>
              </a:lnSpc>
            </a:pP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False: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During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TFC,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tactical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situation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could </a:t>
            </a:r>
            <a:r>
              <a:rPr sz="2800" spc="-7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change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back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to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CUF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again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time.</a:t>
            </a:r>
            <a:endParaRPr sz="2800">
              <a:latin typeface="Arial MT"/>
              <a:cs typeface="Arial MT"/>
            </a:endParaRPr>
          </a:p>
          <a:p>
            <a:pPr marL="12700" marR="4591685">
              <a:lnSpc>
                <a:spcPts val="6200"/>
              </a:lnSpc>
              <a:spcBef>
                <a:spcPts val="60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What</a:t>
            </a:r>
            <a:r>
              <a:rPr sz="28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PAWS? </a:t>
            </a:r>
            <a:r>
              <a:rPr sz="2800" b="1" spc="-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is triage?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CCP?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6707" y="1803669"/>
            <a:ext cx="571514" cy="5795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6707" y="2635338"/>
            <a:ext cx="571514" cy="57956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6707" y="3819702"/>
            <a:ext cx="571514" cy="5795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6707" y="4616538"/>
            <a:ext cx="571514" cy="57956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6707" y="5400309"/>
            <a:ext cx="571514" cy="57956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dirty="0"/>
              <a:t>49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4753" y="852446"/>
            <a:ext cx="967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F2F2F2"/>
                </a:solidFill>
              </a:rPr>
              <a:t>CASUALTY</a:t>
            </a:r>
            <a:r>
              <a:rPr spc="-90" dirty="0">
                <a:solidFill>
                  <a:srgbClr val="F2F2F2"/>
                </a:solidFill>
              </a:rPr>
              <a:t> </a:t>
            </a:r>
            <a:r>
              <a:rPr spc="-5" dirty="0">
                <a:solidFill>
                  <a:srgbClr val="F2F2F2"/>
                </a:solidFill>
              </a:rPr>
              <a:t>COLLECTION</a:t>
            </a:r>
            <a:r>
              <a:rPr spc="-15" dirty="0">
                <a:solidFill>
                  <a:srgbClr val="F2F2F2"/>
                </a:solidFill>
              </a:rPr>
              <a:t> </a:t>
            </a:r>
            <a:r>
              <a:rPr spc="-5" dirty="0">
                <a:solidFill>
                  <a:srgbClr val="F2F2F2"/>
                </a:solidFill>
              </a:rPr>
              <a:t>POINT</a:t>
            </a:r>
            <a:r>
              <a:rPr spc="-25" dirty="0">
                <a:solidFill>
                  <a:srgbClr val="F2F2F2"/>
                </a:solidFill>
              </a:rPr>
              <a:t> </a:t>
            </a:r>
            <a:r>
              <a:rPr spc="-10" dirty="0">
                <a:solidFill>
                  <a:srgbClr val="F2F2F2"/>
                </a:solidFill>
              </a:rPr>
              <a:t>OVERVIEW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4" name="object 4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08064" y="605652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5</a:t>
            </a:fld>
            <a:endParaRPr dirty="0">
              <a:solidFill>
                <a:srgbClr val="000000"/>
              </a:solidFill>
            </a:endParaRPr>
          </a:p>
        </p:txBody>
      </p:sp>
      <p:pic>
        <p:nvPicPr>
          <p:cNvPr id="9" name="24. CCP-Casualty Collection Point (Tactical Field Care)">
            <a:hlinkClick r:id="" action="ppaction://media"/>
            <a:extLst>
              <a:ext uri="{FF2B5EF4-FFF2-40B4-BE49-F238E27FC236}">
                <a16:creationId xmlns:a16="http://schemas.microsoft.com/office/drawing/2014/main" id="{679DC94F-7C1D-397B-7DA0-967BCD3C8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4698" y="1644747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3226" y="2865151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75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dirty="0"/>
              <a:t>50</a:t>
            </a:fld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83842" y="1747801"/>
            <a:ext cx="5702300" cy="4328160"/>
            <a:chOff x="583842" y="1747801"/>
            <a:chExt cx="5702300" cy="43281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842" y="1747801"/>
              <a:ext cx="5702162" cy="43277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2982" y="1767494"/>
              <a:ext cx="3047696" cy="415734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20939" y="914217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</a:rPr>
              <a:t>REFERENCES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dirty="0"/>
              <a:t>51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2130">
              <a:lnSpc>
                <a:spcPts val="2470"/>
              </a:lnSpc>
              <a:spcBef>
                <a:spcPts val="100"/>
              </a:spcBef>
            </a:pPr>
            <a:r>
              <a:rPr spc="-5" dirty="0"/>
              <a:t>TCCC:</a:t>
            </a:r>
            <a:r>
              <a:rPr spc="-35" dirty="0"/>
              <a:t> </a:t>
            </a:r>
            <a:r>
              <a:rPr spc="-5" dirty="0"/>
              <a:t>Guidelines</a:t>
            </a:r>
          </a:p>
          <a:p>
            <a:pPr marL="5612130">
              <a:lnSpc>
                <a:spcPts val="1870"/>
              </a:lnSpc>
            </a:pPr>
            <a:r>
              <a:rPr sz="1600" b="0" dirty="0">
                <a:latin typeface="Arial MT"/>
                <a:cs typeface="Arial MT"/>
              </a:rPr>
              <a:t>by</a:t>
            </a:r>
            <a:r>
              <a:rPr sz="1600" b="0" spc="-35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5612130" marR="5080">
              <a:lnSpc>
                <a:spcPts val="1800"/>
              </a:lnSpc>
              <a:spcBef>
                <a:spcPts val="795"/>
              </a:spcBef>
            </a:pPr>
            <a:r>
              <a:rPr sz="1600" spc="-5" dirty="0"/>
              <a:t>The</a:t>
            </a:r>
            <a:r>
              <a:rPr sz="1600" dirty="0"/>
              <a:t> </a:t>
            </a:r>
            <a:r>
              <a:rPr sz="1600" spc="-5" dirty="0"/>
              <a:t>latest edition</a:t>
            </a:r>
            <a:r>
              <a:rPr sz="1600" dirty="0"/>
              <a:t> </a:t>
            </a:r>
            <a:r>
              <a:rPr sz="1600" spc="-5" dirty="0"/>
              <a:t>is</a:t>
            </a:r>
            <a:r>
              <a:rPr sz="1600" dirty="0"/>
              <a:t> </a:t>
            </a:r>
            <a:r>
              <a:rPr sz="1600" spc="-5" dirty="0"/>
              <a:t>dated </a:t>
            </a:r>
            <a:r>
              <a:rPr sz="1600" dirty="0"/>
              <a:t>05</a:t>
            </a:r>
            <a:r>
              <a:rPr sz="1600" spc="5" dirty="0"/>
              <a:t> </a:t>
            </a:r>
            <a:r>
              <a:rPr sz="1600" spc="-5" dirty="0"/>
              <a:t>November</a:t>
            </a:r>
            <a:r>
              <a:rPr sz="1600" dirty="0"/>
              <a:t> 2020.</a:t>
            </a:r>
            <a:r>
              <a:rPr sz="1600" spc="-5" dirty="0"/>
              <a:t> These </a:t>
            </a:r>
            <a:r>
              <a:rPr sz="1600" spc="-425" dirty="0"/>
              <a:t> </a:t>
            </a:r>
            <a:r>
              <a:rPr sz="1600" spc="-5" dirty="0"/>
              <a:t>guidelines,</a:t>
            </a:r>
            <a:r>
              <a:rPr sz="1600" spc="-10" dirty="0"/>
              <a:t> </a:t>
            </a:r>
            <a:r>
              <a:rPr sz="1600" spc="-5" dirty="0"/>
              <a:t>updated </a:t>
            </a:r>
            <a:r>
              <a:rPr sz="1600" spc="-15" dirty="0"/>
              <a:t>regularly,</a:t>
            </a:r>
            <a:r>
              <a:rPr sz="1600" spc="-5" dirty="0"/>
              <a:t> </a:t>
            </a:r>
            <a:r>
              <a:rPr sz="1600" dirty="0"/>
              <a:t>are </a:t>
            </a:r>
            <a:r>
              <a:rPr sz="1600" spc="-5" dirty="0"/>
              <a:t>the</a:t>
            </a:r>
            <a:r>
              <a:rPr sz="1600" dirty="0"/>
              <a:t> </a:t>
            </a:r>
            <a:r>
              <a:rPr sz="1600" spc="-5" dirty="0"/>
              <a:t>result</a:t>
            </a:r>
            <a:r>
              <a:rPr sz="1600" spc="-10" dirty="0"/>
              <a:t> </a:t>
            </a:r>
            <a:r>
              <a:rPr sz="1600" spc="-5" dirty="0"/>
              <a:t>of </a:t>
            </a:r>
            <a:r>
              <a:rPr sz="1600" dirty="0"/>
              <a:t> decisions </a:t>
            </a:r>
            <a:r>
              <a:rPr sz="1600" spc="-5" dirty="0"/>
              <a:t>made </a:t>
            </a:r>
            <a:r>
              <a:rPr sz="1600" dirty="0"/>
              <a:t>by </a:t>
            </a:r>
            <a:r>
              <a:rPr sz="1600" spc="-5" dirty="0"/>
              <a:t>CoTCCC </a:t>
            </a:r>
            <a:r>
              <a:rPr sz="1600" dirty="0"/>
              <a:t>in </a:t>
            </a:r>
            <a:r>
              <a:rPr sz="1600" spc="-5" dirty="0"/>
              <a:t>exploring evidence- </a:t>
            </a:r>
            <a:r>
              <a:rPr sz="1600" dirty="0"/>
              <a:t> </a:t>
            </a:r>
            <a:r>
              <a:rPr sz="1600" spc="-5" dirty="0"/>
              <a:t>based</a:t>
            </a:r>
            <a:r>
              <a:rPr sz="1600" spc="-10" dirty="0"/>
              <a:t> </a:t>
            </a:r>
            <a:r>
              <a:rPr sz="1600" dirty="0"/>
              <a:t>research</a:t>
            </a:r>
            <a:r>
              <a:rPr sz="1600" spc="-5" dirty="0"/>
              <a:t> on best practices.</a:t>
            </a:r>
            <a:endParaRPr sz="1600"/>
          </a:p>
          <a:p>
            <a:pPr marL="5599430">
              <a:lnSpc>
                <a:spcPct val="100000"/>
              </a:lnSpc>
            </a:pPr>
            <a:endParaRPr sz="1800"/>
          </a:p>
          <a:p>
            <a:pPr marL="5599430">
              <a:lnSpc>
                <a:spcPct val="100000"/>
              </a:lnSpc>
              <a:spcBef>
                <a:spcPts val="55"/>
              </a:spcBef>
            </a:pPr>
            <a:endParaRPr sz="2350"/>
          </a:p>
          <a:p>
            <a:pPr marL="5612130">
              <a:lnSpc>
                <a:spcPts val="2470"/>
              </a:lnSpc>
            </a:pPr>
            <a:r>
              <a:rPr spc="-5" dirty="0"/>
              <a:t>PHTLS:</a:t>
            </a:r>
            <a:r>
              <a:rPr spc="-15" dirty="0"/>
              <a:t> </a:t>
            </a:r>
            <a:r>
              <a:rPr spc="-5" dirty="0"/>
              <a:t>Military</a:t>
            </a:r>
            <a:r>
              <a:rPr spc="-10" dirty="0"/>
              <a:t> </a:t>
            </a:r>
            <a:r>
              <a:rPr spc="-5" dirty="0"/>
              <a:t>Edition</a:t>
            </a:r>
          </a:p>
          <a:p>
            <a:pPr marL="5612130">
              <a:lnSpc>
                <a:spcPts val="1870"/>
              </a:lnSpc>
            </a:pPr>
            <a:r>
              <a:rPr sz="1600" b="0" dirty="0">
                <a:latin typeface="Arial MT"/>
                <a:cs typeface="Arial MT"/>
              </a:rPr>
              <a:t>by</a:t>
            </a:r>
            <a:r>
              <a:rPr sz="1600" b="0" spc="-5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5612130" marR="445134">
              <a:lnSpc>
                <a:spcPts val="1800"/>
              </a:lnSpc>
              <a:spcBef>
                <a:spcPts val="560"/>
              </a:spcBef>
            </a:pPr>
            <a:r>
              <a:rPr sz="1600" spc="-5" dirty="0"/>
              <a:t>Prehospital </a:t>
            </a:r>
            <a:r>
              <a:rPr sz="1600" spc="-20" dirty="0"/>
              <a:t>Trauma</a:t>
            </a:r>
            <a:r>
              <a:rPr sz="1600" dirty="0"/>
              <a:t> </a:t>
            </a:r>
            <a:r>
              <a:rPr sz="1600" spc="-5" dirty="0"/>
              <a:t>Life</a:t>
            </a:r>
            <a:r>
              <a:rPr sz="1600" dirty="0"/>
              <a:t> </a:t>
            </a:r>
            <a:r>
              <a:rPr sz="1600" spc="-5" dirty="0"/>
              <a:t>Support (PHTLS), </a:t>
            </a:r>
            <a:r>
              <a:rPr sz="1600" dirty="0"/>
              <a:t> </a:t>
            </a:r>
            <a:r>
              <a:rPr sz="1600" spc="-5" dirty="0"/>
              <a:t>Military</a:t>
            </a:r>
            <a:r>
              <a:rPr sz="1600" dirty="0"/>
              <a:t> </a:t>
            </a:r>
            <a:r>
              <a:rPr sz="1600" spc="-5" dirty="0"/>
              <a:t>Edition, teaches</a:t>
            </a:r>
            <a:r>
              <a:rPr sz="1600" spc="5" dirty="0"/>
              <a:t> </a:t>
            </a:r>
            <a:r>
              <a:rPr sz="1600" spc="-5" dirty="0"/>
              <a:t>and reinforces</a:t>
            </a:r>
            <a:r>
              <a:rPr sz="1600" dirty="0"/>
              <a:t> </a:t>
            </a:r>
            <a:r>
              <a:rPr sz="1600" spc="-5" dirty="0"/>
              <a:t>the </a:t>
            </a:r>
            <a:r>
              <a:rPr sz="1600" dirty="0"/>
              <a:t> </a:t>
            </a:r>
            <a:r>
              <a:rPr sz="1600" spc="-5" dirty="0"/>
              <a:t>principles</a:t>
            </a:r>
            <a:r>
              <a:rPr sz="1600" dirty="0"/>
              <a:t> </a:t>
            </a:r>
            <a:r>
              <a:rPr sz="1600" spc="-5" dirty="0"/>
              <a:t>of</a:t>
            </a:r>
            <a:r>
              <a:rPr sz="1600" dirty="0"/>
              <a:t> </a:t>
            </a:r>
            <a:r>
              <a:rPr sz="1600" spc="-5" dirty="0"/>
              <a:t>rapidly</a:t>
            </a:r>
            <a:r>
              <a:rPr sz="1600" dirty="0"/>
              <a:t> </a:t>
            </a:r>
            <a:r>
              <a:rPr sz="1600" spc="-5" dirty="0"/>
              <a:t>assessing</a:t>
            </a:r>
            <a:r>
              <a:rPr sz="1600" dirty="0"/>
              <a:t> a</a:t>
            </a:r>
            <a:r>
              <a:rPr sz="1600" spc="5" dirty="0"/>
              <a:t> </a:t>
            </a:r>
            <a:r>
              <a:rPr sz="1600" spc="-5" dirty="0"/>
              <a:t>trauma</a:t>
            </a:r>
            <a:r>
              <a:rPr sz="1600" dirty="0"/>
              <a:t> </a:t>
            </a:r>
            <a:r>
              <a:rPr sz="1600" spc="-5" dirty="0"/>
              <a:t>patient </a:t>
            </a:r>
            <a:r>
              <a:rPr sz="1600" spc="-430" dirty="0"/>
              <a:t> </a:t>
            </a:r>
            <a:r>
              <a:rPr sz="1600" dirty="0"/>
              <a:t>using</a:t>
            </a:r>
            <a:r>
              <a:rPr sz="1600" spc="-5" dirty="0"/>
              <a:t> an </a:t>
            </a:r>
            <a:r>
              <a:rPr sz="1600" dirty="0"/>
              <a:t>orderly</a:t>
            </a:r>
            <a:r>
              <a:rPr sz="1600" spc="-5" dirty="0"/>
              <a:t> approach.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093946" y="2510444"/>
            <a:ext cx="3703320" cy="3226435"/>
          </a:xfrm>
          <a:custGeom>
            <a:avLst/>
            <a:gdLst/>
            <a:ahLst/>
            <a:cxnLst/>
            <a:rect l="l" t="t" r="r" b="b"/>
            <a:pathLst>
              <a:path w="3703320" h="3226435">
                <a:moveTo>
                  <a:pt x="3550147" y="0"/>
                </a:moveTo>
                <a:lnTo>
                  <a:pt x="152892" y="0"/>
                </a:lnTo>
                <a:lnTo>
                  <a:pt x="104567" y="7794"/>
                </a:lnTo>
                <a:lnTo>
                  <a:pt x="62596" y="29499"/>
                </a:lnTo>
                <a:lnTo>
                  <a:pt x="29499" y="62596"/>
                </a:lnTo>
                <a:lnTo>
                  <a:pt x="7794" y="104567"/>
                </a:lnTo>
                <a:lnTo>
                  <a:pt x="0" y="152894"/>
                </a:lnTo>
                <a:lnTo>
                  <a:pt x="0" y="3073383"/>
                </a:lnTo>
                <a:lnTo>
                  <a:pt x="7794" y="3121709"/>
                </a:lnTo>
                <a:lnTo>
                  <a:pt x="29499" y="3163680"/>
                </a:lnTo>
                <a:lnTo>
                  <a:pt x="62596" y="3196776"/>
                </a:lnTo>
                <a:lnTo>
                  <a:pt x="104567" y="3218481"/>
                </a:lnTo>
                <a:lnTo>
                  <a:pt x="152892" y="3226276"/>
                </a:lnTo>
                <a:lnTo>
                  <a:pt x="3550147" y="3226276"/>
                </a:lnTo>
                <a:lnTo>
                  <a:pt x="3598474" y="3218481"/>
                </a:lnTo>
                <a:lnTo>
                  <a:pt x="3640444" y="3196776"/>
                </a:lnTo>
                <a:lnTo>
                  <a:pt x="3673541" y="3163680"/>
                </a:lnTo>
                <a:lnTo>
                  <a:pt x="3695246" y="3121709"/>
                </a:lnTo>
                <a:lnTo>
                  <a:pt x="3703040" y="3073383"/>
                </a:lnTo>
                <a:lnTo>
                  <a:pt x="3703040" y="152894"/>
                </a:lnTo>
                <a:lnTo>
                  <a:pt x="3695246" y="104567"/>
                </a:lnTo>
                <a:lnTo>
                  <a:pt x="3673541" y="62596"/>
                </a:lnTo>
                <a:lnTo>
                  <a:pt x="3640444" y="29499"/>
                </a:lnTo>
                <a:lnTo>
                  <a:pt x="3598474" y="7794"/>
                </a:lnTo>
                <a:lnTo>
                  <a:pt x="355014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56536" y="3762159"/>
            <a:ext cx="3174365" cy="14986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sz="2000" dirty="0">
                <a:latin typeface="Arial MT"/>
                <a:cs typeface="Arial MT"/>
              </a:rPr>
              <a:t>Mission personnel should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constantly maintain </a:t>
            </a:r>
            <a:r>
              <a:rPr sz="2000" spc="-5" dirty="0">
                <a:latin typeface="Arial MT"/>
                <a:cs typeface="Arial MT"/>
              </a:rPr>
              <a:t>their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situational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awareness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potential</a:t>
            </a:r>
            <a:r>
              <a:rPr sz="2000" b="1" spc="7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threat</a:t>
            </a:r>
            <a:r>
              <a:rPr sz="2000" b="1" spc="8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from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hostile forces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36128" y="2842147"/>
            <a:ext cx="2510155" cy="62103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170"/>
              </a:lnSpc>
              <a:spcBef>
                <a:spcPts val="459"/>
              </a:spcBef>
            </a:pPr>
            <a:r>
              <a:rPr sz="2100" b="1" spc="-20" dirty="0">
                <a:solidFill>
                  <a:srgbClr val="901827"/>
                </a:solidFill>
                <a:latin typeface="Arial"/>
                <a:cs typeface="Arial"/>
              </a:rPr>
              <a:t>IMPORTANT </a:t>
            </a:r>
            <a:r>
              <a:rPr sz="2100" b="1" spc="-15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C</a:t>
            </a:r>
            <a:r>
              <a:rPr sz="2100" b="1" spc="-5" dirty="0">
                <a:latin typeface="Arial"/>
                <a:cs typeface="Arial"/>
              </a:rPr>
              <a:t>O</a:t>
            </a:r>
            <a:r>
              <a:rPr sz="2100" b="1" dirty="0">
                <a:latin typeface="Arial"/>
                <a:cs typeface="Arial"/>
              </a:rPr>
              <a:t>NS</a:t>
            </a:r>
            <a:r>
              <a:rPr sz="2100" b="1" spc="-5" dirty="0">
                <a:latin typeface="Arial"/>
                <a:cs typeface="Arial"/>
              </a:rPr>
              <a:t>I</a:t>
            </a:r>
            <a:r>
              <a:rPr sz="2100" b="1" dirty="0">
                <a:latin typeface="Arial"/>
                <a:cs typeface="Arial"/>
              </a:rPr>
              <a:t>DER</a:t>
            </a:r>
            <a:r>
              <a:rPr sz="2100" b="1" spc="-160" dirty="0">
                <a:latin typeface="Arial"/>
                <a:cs typeface="Arial"/>
              </a:rPr>
              <a:t>A</a:t>
            </a:r>
            <a:r>
              <a:rPr sz="2100" b="1" spc="-5" dirty="0">
                <a:latin typeface="Arial"/>
                <a:cs typeface="Arial"/>
              </a:rPr>
              <a:t>TIO</a:t>
            </a:r>
            <a:r>
              <a:rPr sz="2100" b="1" dirty="0">
                <a:latin typeface="Arial"/>
                <a:cs typeface="Arial"/>
              </a:rPr>
              <a:t>NS</a:t>
            </a:r>
            <a:r>
              <a:rPr sz="2100" b="1" dirty="0">
                <a:solidFill>
                  <a:srgbClr val="2E3334"/>
                </a:solidFill>
                <a:latin typeface="Arial"/>
                <a:cs typeface="Arial"/>
              </a:rPr>
              <a:t>: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4979" y="2820019"/>
            <a:ext cx="742408" cy="64633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72119" y="825646"/>
            <a:ext cx="7374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PHASE</a:t>
            </a:r>
            <a:r>
              <a:rPr spc="-25" dirty="0"/>
              <a:t> </a:t>
            </a:r>
            <a:r>
              <a:rPr dirty="0"/>
              <a:t>2:</a:t>
            </a:r>
            <a:r>
              <a:rPr spc="-25" dirty="0"/>
              <a:t> </a:t>
            </a:r>
            <a:r>
              <a:rPr spc="-35" dirty="0">
                <a:solidFill>
                  <a:srgbClr val="000000"/>
                </a:solidFill>
              </a:rPr>
              <a:t>TACTICAL</a:t>
            </a:r>
            <a:r>
              <a:rPr spc="-9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FIELD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CARE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84784" y="1475040"/>
            <a:ext cx="7223125" cy="7124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5095" marR="5080" indent="-113030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TFC IS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RENDERED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WHEN THERE IS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NO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LONGER </a:t>
            </a:r>
            <a:r>
              <a:rPr sz="2400" b="1" spc="-65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2400" b="1" spc="-9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DIRECT </a:t>
            </a:r>
            <a:r>
              <a:rPr sz="2400" b="1" spc="-35" dirty="0">
                <a:solidFill>
                  <a:srgbClr val="921928"/>
                </a:solidFill>
                <a:latin typeface="Arial"/>
                <a:cs typeface="Arial"/>
              </a:rPr>
              <a:t>THREAT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 OR EFFECTIVE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 ENEMY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FIRE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1729" y="3570385"/>
            <a:ext cx="3126740" cy="1813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spc="-5" dirty="0">
                <a:latin typeface="Arial MT"/>
                <a:cs typeface="Arial MT"/>
              </a:rPr>
              <a:t>This </a:t>
            </a:r>
            <a:r>
              <a:rPr sz="2400" dirty="0">
                <a:latin typeface="Arial MT"/>
                <a:cs typeface="Arial MT"/>
              </a:rPr>
              <a:t>does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NOT </a:t>
            </a:r>
            <a:r>
              <a:rPr sz="2400" dirty="0">
                <a:latin typeface="Arial MT"/>
                <a:cs typeface="Arial MT"/>
              </a:rPr>
              <a:t>mean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that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danger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30" dirty="0">
                <a:latin typeface="Arial MT"/>
                <a:cs typeface="Arial MT"/>
              </a:rPr>
              <a:t>over,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 tactical situation </a:t>
            </a:r>
            <a:r>
              <a:rPr sz="2400" dirty="0">
                <a:latin typeface="Arial MT"/>
                <a:cs typeface="Arial MT"/>
              </a:rPr>
              <a:t> could </a:t>
            </a:r>
            <a:r>
              <a:rPr sz="2400" b="1" dirty="0">
                <a:latin typeface="Arial"/>
                <a:cs typeface="Arial"/>
              </a:rPr>
              <a:t>change </a:t>
            </a:r>
            <a:r>
              <a:rPr sz="2400" dirty="0">
                <a:latin typeface="Arial MT"/>
                <a:cs typeface="Arial MT"/>
              </a:rPr>
              <a:t>back </a:t>
            </a:r>
            <a:r>
              <a:rPr sz="2400" spc="-5" dirty="0">
                <a:latin typeface="Arial MT"/>
                <a:cs typeface="Arial MT"/>
              </a:rPr>
              <a:t>to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CU</a:t>
            </a:r>
            <a:r>
              <a:rPr sz="2400" dirty="0">
                <a:latin typeface="Arial MT"/>
                <a:cs typeface="Arial MT"/>
              </a:rPr>
              <a:t>F </a:t>
            </a:r>
            <a:r>
              <a:rPr sz="2400" b="1" spc="-18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ANY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TI</a:t>
            </a:r>
            <a:r>
              <a:rPr sz="2400" b="1" dirty="0">
                <a:latin typeface="Arial"/>
                <a:cs typeface="Arial"/>
              </a:rPr>
              <a:t>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406" y="5879016"/>
            <a:ext cx="6201410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i="1" spc="-5" dirty="0">
                <a:latin typeface="Arial"/>
                <a:cs typeface="Arial"/>
              </a:rPr>
              <a:t>TFC </a:t>
            </a:r>
            <a:r>
              <a:rPr sz="1800" i="1" dirty="0">
                <a:latin typeface="Arial"/>
                <a:cs typeface="Arial"/>
              </a:rPr>
              <a:t>also encompasses </a:t>
            </a:r>
            <a:r>
              <a:rPr sz="1800" i="1" spc="-5" dirty="0">
                <a:latin typeface="Arial"/>
                <a:cs typeface="Arial"/>
              </a:rPr>
              <a:t>the combat/tactical </a:t>
            </a:r>
            <a:r>
              <a:rPr sz="1800" i="1" dirty="0">
                <a:latin typeface="Arial"/>
                <a:cs typeface="Arial"/>
              </a:rPr>
              <a:t>environment not 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involving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enemy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fire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(e.g.,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parachute</a:t>
            </a:r>
            <a:r>
              <a:rPr sz="1800" i="1" dirty="0">
                <a:latin typeface="Arial"/>
                <a:cs typeface="Arial"/>
              </a:rPr>
              <a:t> injury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in a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combat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zone)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7406" y="2760633"/>
            <a:ext cx="3329304" cy="2524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dirty="0">
                <a:latin typeface="Arial MT"/>
                <a:cs typeface="Arial MT"/>
              </a:rPr>
              <a:t>Having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transitioned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from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Care </a:t>
            </a:r>
            <a:r>
              <a:rPr sz="2400" b="1" spc="-5" dirty="0">
                <a:latin typeface="Arial"/>
                <a:cs typeface="Arial"/>
              </a:rPr>
              <a:t>Under Fire (CUF)</a:t>
            </a:r>
            <a:r>
              <a:rPr sz="2400" spc="-5" dirty="0">
                <a:latin typeface="Arial MT"/>
                <a:cs typeface="Arial MT"/>
              </a:rPr>
              <a:t>,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further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assessment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and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care </a:t>
            </a:r>
            <a:r>
              <a:rPr sz="2400" dirty="0">
                <a:latin typeface="Arial MT"/>
                <a:cs typeface="Arial MT"/>
              </a:rPr>
              <a:t>can be more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deliberate </a:t>
            </a:r>
            <a:r>
              <a:rPr sz="2400" dirty="0">
                <a:latin typeface="Arial MT"/>
                <a:cs typeface="Arial MT"/>
              </a:rPr>
              <a:t>following the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921928"/>
                </a:solidFill>
                <a:latin typeface="Arial"/>
                <a:cs typeface="Arial"/>
              </a:rPr>
              <a:t>MARCH </a:t>
            </a:r>
            <a:r>
              <a:rPr sz="2400" b="1" spc="-80" dirty="0">
                <a:solidFill>
                  <a:srgbClr val="921928"/>
                </a:solidFill>
                <a:latin typeface="Arial"/>
                <a:cs typeface="Arial"/>
              </a:rPr>
              <a:t>PAWS </a:t>
            </a:r>
            <a:r>
              <a:rPr sz="2400" b="1" spc="-7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57920" y="2892551"/>
            <a:ext cx="0" cy="2477770"/>
          </a:xfrm>
          <a:custGeom>
            <a:avLst/>
            <a:gdLst/>
            <a:ahLst/>
            <a:cxnLst/>
            <a:rect l="l" t="t" r="r" b="b"/>
            <a:pathLst>
              <a:path h="2477770">
                <a:moveTo>
                  <a:pt x="0" y="0"/>
                </a:moveTo>
                <a:lnTo>
                  <a:pt x="0" y="2477470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3534" y="2745651"/>
            <a:ext cx="784929" cy="68334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6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4: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of TFC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2961005" marR="5080" indent="-1450975">
              <a:lnSpc>
                <a:spcPts val="2080"/>
              </a:lnSpc>
              <a:spcBef>
                <a:spcPts val="450"/>
              </a:spcBef>
            </a:pPr>
            <a:r>
              <a:rPr sz="2000" spc="-10" dirty="0">
                <a:solidFill>
                  <a:srgbClr val="000000"/>
                </a:solidFill>
              </a:rPr>
              <a:t>CASUALTY</a:t>
            </a:r>
            <a:r>
              <a:rPr sz="2000" spc="-114" dirty="0">
                <a:solidFill>
                  <a:srgbClr val="000000"/>
                </a:solidFill>
              </a:rPr>
              <a:t> </a:t>
            </a:r>
            <a:r>
              <a:rPr sz="2000" dirty="0"/>
              <a:t>REMOVAL/EXTRACTION </a:t>
            </a:r>
            <a:r>
              <a:rPr sz="2000" spc="-540" dirty="0"/>
              <a:t> </a:t>
            </a:r>
            <a:r>
              <a:rPr sz="2000" spc="5" dirty="0">
                <a:solidFill>
                  <a:srgbClr val="000000"/>
                </a:solidFill>
              </a:rPr>
              <a:t>PRINCIPLES</a:t>
            </a:r>
            <a:endParaRPr sz="20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494" y="1027030"/>
            <a:ext cx="5898506" cy="48039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29449" y="2213796"/>
            <a:ext cx="8935085" cy="428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44950">
              <a:lnSpc>
                <a:spcPts val="2095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PRINCIPLE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1:</a:t>
            </a:r>
            <a:endParaRPr sz="1800">
              <a:latin typeface="Arial"/>
              <a:cs typeface="Arial"/>
            </a:endParaRPr>
          </a:p>
          <a:p>
            <a:pPr marL="4044950">
              <a:lnSpc>
                <a:spcPts val="2455"/>
              </a:lnSpc>
            </a:pPr>
            <a:r>
              <a:rPr sz="2100" b="1" spc="-5" dirty="0">
                <a:solidFill>
                  <a:srgbClr val="921928"/>
                </a:solidFill>
                <a:latin typeface="Arial"/>
                <a:cs typeface="Arial"/>
              </a:rPr>
              <a:t>SAFETY</a:t>
            </a:r>
            <a:r>
              <a:rPr sz="2100" b="1" spc="-5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100" dirty="0">
                <a:latin typeface="Arial MT"/>
                <a:cs typeface="Arial MT"/>
              </a:rPr>
              <a:t>is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critical.</a:t>
            </a:r>
            <a:endParaRPr sz="2100">
              <a:latin typeface="Arial MT"/>
              <a:cs typeface="Arial MT"/>
            </a:endParaRPr>
          </a:p>
          <a:p>
            <a:pPr marL="4044950">
              <a:lnSpc>
                <a:spcPts val="2095"/>
              </a:lnSpc>
              <a:spcBef>
                <a:spcPts val="1550"/>
              </a:spcBef>
            </a:pPr>
            <a:r>
              <a:rPr sz="1800" b="1" spc="-5" dirty="0">
                <a:latin typeface="Arial"/>
                <a:cs typeface="Arial"/>
              </a:rPr>
              <a:t>PRINCIPLE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2:</a:t>
            </a:r>
            <a:endParaRPr sz="1800">
              <a:latin typeface="Arial"/>
              <a:cs typeface="Arial"/>
            </a:endParaRPr>
          </a:p>
          <a:p>
            <a:pPr marL="4044950" marR="5080">
              <a:lnSpc>
                <a:spcPts val="2400"/>
              </a:lnSpc>
              <a:spcBef>
                <a:spcPts val="114"/>
              </a:spcBef>
            </a:pPr>
            <a:r>
              <a:rPr sz="2100" b="1" dirty="0">
                <a:solidFill>
                  <a:srgbClr val="921928"/>
                </a:solidFill>
                <a:latin typeface="Arial"/>
                <a:cs typeface="Arial"/>
              </a:rPr>
              <a:t>MARCH</a:t>
            </a:r>
            <a:r>
              <a:rPr sz="21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100" spc="-5" dirty="0">
                <a:latin typeface="Arial MT"/>
                <a:cs typeface="Arial MT"/>
              </a:rPr>
              <a:t>still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applies.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If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possible,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you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may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want</a:t>
            </a:r>
            <a:r>
              <a:rPr sz="2100" spc="-5" dirty="0">
                <a:latin typeface="Arial MT"/>
                <a:cs typeface="Arial MT"/>
              </a:rPr>
              <a:t> to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initiate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lifesaving</a:t>
            </a:r>
            <a:r>
              <a:rPr sz="2100" dirty="0">
                <a:latin typeface="Arial MT"/>
                <a:cs typeface="Arial MT"/>
              </a:rPr>
              <a:t> measures</a:t>
            </a:r>
            <a:r>
              <a:rPr sz="2100" spc="-5" dirty="0">
                <a:latin typeface="Arial MT"/>
                <a:cs typeface="Arial MT"/>
              </a:rPr>
              <a:t> (e.g.,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applying a </a:t>
            </a:r>
            <a:r>
              <a:rPr sz="2100" spc="-5" dirty="0">
                <a:latin typeface="Arial MT"/>
                <a:cs typeface="Arial MT"/>
              </a:rPr>
              <a:t>TQ before extraction) </a:t>
            </a:r>
            <a:r>
              <a:rPr sz="2100" dirty="0">
                <a:latin typeface="Arial MT"/>
                <a:cs typeface="Arial MT"/>
              </a:rPr>
              <a:t>and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continuously monitor the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20" dirty="0">
                <a:latin typeface="Arial MT"/>
                <a:cs typeface="Arial MT"/>
              </a:rPr>
              <a:t>casualty.</a:t>
            </a:r>
            <a:endParaRPr sz="2100">
              <a:latin typeface="Arial MT"/>
              <a:cs typeface="Arial MT"/>
            </a:endParaRPr>
          </a:p>
          <a:p>
            <a:pPr marL="4044950">
              <a:lnSpc>
                <a:spcPts val="2095"/>
              </a:lnSpc>
              <a:spcBef>
                <a:spcPts val="1495"/>
              </a:spcBef>
            </a:pPr>
            <a:r>
              <a:rPr sz="1800" b="1" spc="-5" dirty="0">
                <a:latin typeface="Arial"/>
                <a:cs typeface="Arial"/>
              </a:rPr>
              <a:t>PRINCIPLE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3:</a:t>
            </a:r>
            <a:endParaRPr sz="1800">
              <a:latin typeface="Arial"/>
              <a:cs typeface="Arial"/>
            </a:endParaRPr>
          </a:p>
          <a:p>
            <a:pPr marL="4044950">
              <a:lnSpc>
                <a:spcPts val="2455"/>
              </a:lnSpc>
            </a:pPr>
            <a:r>
              <a:rPr sz="21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Arial"/>
              <a:cs typeface="Arial"/>
            </a:endParaRPr>
          </a:p>
          <a:p>
            <a:pPr marR="1349375" algn="ctr">
              <a:lnSpc>
                <a:spcPts val="2350"/>
              </a:lnSpc>
            </a:pPr>
            <a:r>
              <a:rPr sz="2000" i="1" spc="-5" dirty="0">
                <a:latin typeface="Arial"/>
                <a:cs typeface="Arial"/>
              </a:rPr>
              <a:t>Extractions </a:t>
            </a:r>
            <a:r>
              <a:rPr sz="2000" i="1" dirty="0">
                <a:latin typeface="Arial"/>
                <a:cs typeface="Arial"/>
              </a:rPr>
              <a:t>will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vary based on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the</a:t>
            </a:r>
            <a:r>
              <a:rPr sz="2000" i="1" dirty="0"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921928"/>
                </a:solidFill>
                <a:latin typeface="Arial"/>
                <a:cs typeface="Arial"/>
              </a:rPr>
              <a:t>UNIT</a:t>
            </a:r>
            <a:r>
              <a:rPr sz="2000" i="1" spc="-5" dirty="0">
                <a:latin typeface="Arial"/>
                <a:cs typeface="Arial"/>
              </a:rPr>
              <a:t>,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921928"/>
                </a:solidFill>
                <a:latin typeface="Arial"/>
                <a:cs typeface="Arial"/>
              </a:rPr>
              <a:t>MISSION</a:t>
            </a:r>
            <a:r>
              <a:rPr sz="2000" i="1" spc="-5" dirty="0">
                <a:latin typeface="Arial"/>
                <a:cs typeface="Arial"/>
              </a:rPr>
              <a:t>,</a:t>
            </a:r>
            <a:r>
              <a:rPr sz="2000" i="1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and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921928"/>
                </a:solidFill>
                <a:latin typeface="Arial"/>
                <a:cs typeface="Arial"/>
              </a:rPr>
              <a:t>VEHICLES</a:t>
            </a:r>
            <a:endParaRPr sz="2000">
              <a:latin typeface="Arial"/>
              <a:cs typeface="Arial"/>
            </a:endParaRPr>
          </a:p>
          <a:p>
            <a:pPr marR="1348740" algn="ctr">
              <a:lnSpc>
                <a:spcPts val="2350"/>
              </a:lnSpc>
            </a:pPr>
            <a:r>
              <a:rPr sz="2000" i="1" spc="-5" dirty="0">
                <a:latin typeface="Arial"/>
                <a:cs typeface="Arial"/>
              </a:rPr>
              <a:t>located </a:t>
            </a:r>
            <a:r>
              <a:rPr sz="2000" i="1" dirty="0">
                <a:latin typeface="Arial"/>
                <a:cs typeface="Arial"/>
              </a:rPr>
              <a:t>in your</a:t>
            </a:r>
            <a:r>
              <a:rPr sz="2000" i="1" spc="-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area of</a:t>
            </a:r>
            <a:r>
              <a:rPr sz="2000" i="1" spc="-5" dirty="0">
                <a:latin typeface="Arial"/>
                <a:cs typeface="Arial"/>
              </a:rPr>
              <a:t> responsibility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7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368" y="1807917"/>
            <a:ext cx="6536128" cy="48635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33205" y="1426916"/>
            <a:ext cx="3101340" cy="19538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425"/>
              </a:spcBef>
            </a:pPr>
            <a:r>
              <a:rPr sz="1900" b="1" spc="10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9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900" b="1" spc="5" dirty="0">
                <a:solidFill>
                  <a:srgbClr val="921928"/>
                </a:solidFill>
                <a:latin typeface="Arial"/>
                <a:cs typeface="Arial"/>
              </a:rPr>
              <a:t>Medic</a:t>
            </a:r>
            <a:r>
              <a:rPr sz="19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900" b="1" spc="5" dirty="0">
                <a:solidFill>
                  <a:srgbClr val="921928"/>
                </a:solidFill>
                <a:latin typeface="Arial"/>
                <a:cs typeface="Arial"/>
              </a:rPr>
              <a:t>/</a:t>
            </a:r>
            <a:r>
              <a:rPr sz="19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900" b="1" spc="10" dirty="0">
                <a:solidFill>
                  <a:srgbClr val="921928"/>
                </a:solidFill>
                <a:latin typeface="Arial"/>
                <a:cs typeface="Arial"/>
              </a:rPr>
              <a:t>Corpsmen </a:t>
            </a:r>
            <a:r>
              <a:rPr sz="1900" b="1" spc="-5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900" spc="5" dirty="0">
                <a:latin typeface="Arial MT"/>
                <a:cs typeface="Arial MT"/>
              </a:rPr>
              <a:t>should </a:t>
            </a:r>
            <a:r>
              <a:rPr sz="1900" spc="10" dirty="0">
                <a:latin typeface="Arial MT"/>
                <a:cs typeface="Arial MT"/>
              </a:rPr>
              <a:t>be ready </a:t>
            </a:r>
            <a:r>
              <a:rPr sz="1900" spc="5" dirty="0">
                <a:latin typeface="Arial MT"/>
                <a:cs typeface="Arial MT"/>
              </a:rPr>
              <a:t>to receive 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5" dirty="0">
                <a:latin typeface="Arial MT"/>
                <a:cs typeface="Arial MT"/>
              </a:rPr>
              <a:t>casualties in </a:t>
            </a:r>
            <a:r>
              <a:rPr sz="1900" spc="10" dirty="0">
                <a:latin typeface="Arial MT"/>
                <a:cs typeface="Arial MT"/>
              </a:rPr>
              <a:t>an area </a:t>
            </a:r>
            <a:r>
              <a:rPr sz="1900" spc="5" dirty="0">
                <a:latin typeface="Arial MT"/>
                <a:cs typeface="Arial MT"/>
              </a:rPr>
              <a:t>that 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5" dirty="0">
                <a:latin typeface="Arial MT"/>
                <a:cs typeface="Arial MT"/>
              </a:rPr>
              <a:t>provides</a:t>
            </a:r>
            <a:r>
              <a:rPr sz="1900" dirty="0">
                <a:latin typeface="Arial MT"/>
                <a:cs typeface="Arial MT"/>
              </a:rPr>
              <a:t> </a:t>
            </a:r>
            <a:r>
              <a:rPr sz="1900" spc="5" dirty="0">
                <a:latin typeface="Arial MT"/>
                <a:cs typeface="Arial MT"/>
              </a:rPr>
              <a:t>adequate cover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ts val="2135"/>
              </a:lnSpc>
              <a:spcBef>
                <a:spcPts val="640"/>
              </a:spcBef>
            </a:pPr>
            <a:r>
              <a:rPr sz="1900" b="1" spc="-5" dirty="0">
                <a:latin typeface="Arial"/>
                <a:cs typeface="Arial"/>
              </a:rPr>
              <a:t>COMMUNICATE</a:t>
            </a:r>
            <a:r>
              <a:rPr sz="1900" b="1" spc="-15" dirty="0">
                <a:latin typeface="Arial"/>
                <a:cs typeface="Arial"/>
              </a:rPr>
              <a:t> </a:t>
            </a:r>
            <a:r>
              <a:rPr sz="1900" dirty="0">
                <a:latin typeface="Arial MT"/>
                <a:cs typeface="Arial MT"/>
              </a:rPr>
              <a:t>with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ts val="1985"/>
              </a:lnSpc>
            </a:pPr>
            <a:r>
              <a:rPr sz="1900" spc="5" dirty="0">
                <a:latin typeface="Arial MT"/>
                <a:cs typeface="Arial MT"/>
              </a:rPr>
              <a:t>the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5" dirty="0">
                <a:latin typeface="Arial MT"/>
                <a:cs typeface="Arial MT"/>
              </a:rPr>
              <a:t>first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10" dirty="0">
                <a:latin typeface="Arial MT"/>
                <a:cs typeface="Arial MT"/>
              </a:rPr>
              <a:t>responder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10" dirty="0">
                <a:latin typeface="Arial MT"/>
                <a:cs typeface="Arial MT"/>
              </a:rPr>
              <a:t>and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ts val="2135"/>
              </a:lnSpc>
            </a:pPr>
            <a:r>
              <a:rPr sz="1900" b="1" spc="5" dirty="0">
                <a:latin typeface="Arial"/>
                <a:cs typeface="Arial"/>
              </a:rPr>
              <a:t>casualty</a:t>
            </a:r>
            <a:r>
              <a:rPr sz="1900" spc="5" dirty="0">
                <a:latin typeface="Arial MT"/>
                <a:cs typeface="Arial MT"/>
              </a:rPr>
              <a:t>,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spc="5" dirty="0">
                <a:latin typeface="Arial MT"/>
                <a:cs typeface="Arial MT"/>
              </a:rPr>
              <a:t>if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spc="5" dirty="0">
                <a:latin typeface="Arial MT"/>
                <a:cs typeface="Arial MT"/>
              </a:rPr>
              <a:t>possible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20144" y="750977"/>
            <a:ext cx="69519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SECURITY</a:t>
            </a:r>
            <a:r>
              <a:rPr sz="3600" b="1" spc="-2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AND</a:t>
            </a:r>
            <a:r>
              <a:rPr sz="36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SAFETY</a:t>
            </a:r>
            <a:r>
              <a:rPr sz="3600" b="1" spc="-8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IN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TFC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86372" y="1426970"/>
            <a:ext cx="4472940" cy="37490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145415">
              <a:lnSpc>
                <a:spcPts val="2080"/>
              </a:lnSpc>
              <a:spcBef>
                <a:spcPts val="434"/>
              </a:spcBef>
            </a:pP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Reassess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lifesaving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interventions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were done </a:t>
            </a:r>
            <a:r>
              <a:rPr sz="2000" spc="-5" dirty="0">
                <a:latin typeface="Arial MT"/>
                <a:cs typeface="Arial MT"/>
              </a:rPr>
              <a:t>either </a:t>
            </a:r>
            <a:r>
              <a:rPr sz="2000" dirty="0">
                <a:latin typeface="Arial MT"/>
                <a:cs typeface="Arial MT"/>
              </a:rPr>
              <a:t>in CUF or </a:t>
            </a:r>
            <a:r>
              <a:rPr sz="2000" spc="-5" dirty="0">
                <a:latin typeface="Arial MT"/>
                <a:cs typeface="Arial MT"/>
              </a:rPr>
              <a:t>TFC </a:t>
            </a:r>
            <a:r>
              <a:rPr sz="2000" dirty="0">
                <a:latin typeface="Arial MT"/>
                <a:cs typeface="Arial MT"/>
              </a:rPr>
              <a:t>by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using</a:t>
            </a:r>
            <a:r>
              <a:rPr sz="2000" spc="-5" dirty="0">
                <a:latin typeface="Arial MT"/>
                <a:cs typeface="Arial MT"/>
              </a:rPr>
              <a:t> the </a:t>
            </a:r>
            <a:r>
              <a:rPr sz="2000" dirty="0">
                <a:latin typeface="Arial MT"/>
                <a:cs typeface="Arial MT"/>
              </a:rPr>
              <a:t>MARCH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60" dirty="0">
                <a:latin typeface="Arial MT"/>
                <a:cs typeface="Arial MT"/>
              </a:rPr>
              <a:t>PAWS</a:t>
            </a:r>
            <a:r>
              <a:rPr sz="2000" spc="-5" dirty="0">
                <a:latin typeface="Arial MT"/>
                <a:cs typeface="Arial MT"/>
              </a:rPr>
              <a:t> algorithm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2240"/>
              </a:lnSpc>
              <a:spcBef>
                <a:spcPts val="655"/>
              </a:spcBef>
            </a:pPr>
            <a:r>
              <a:rPr sz="2000" spc="-5" dirty="0">
                <a:latin typeface="Arial MT"/>
                <a:cs typeface="Arial MT"/>
              </a:rPr>
              <a:t>If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first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responder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available,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080"/>
              </a:lnSpc>
              <a:spcBef>
                <a:spcPts val="170"/>
              </a:spcBef>
            </a:pPr>
            <a:r>
              <a:rPr sz="2000" dirty="0">
                <a:latin typeface="Arial MT"/>
                <a:cs typeface="Arial MT"/>
              </a:rPr>
              <a:t>direct </a:t>
            </a:r>
            <a:r>
              <a:rPr sz="2000" spc="-5" dirty="0">
                <a:latin typeface="Arial MT"/>
                <a:cs typeface="Arial MT"/>
              </a:rPr>
              <a:t>them to </a:t>
            </a:r>
            <a:r>
              <a:rPr sz="2000" dirty="0">
                <a:latin typeface="Arial MT"/>
                <a:cs typeface="Arial MT"/>
              </a:rPr>
              <a:t>assist </a:t>
            </a:r>
            <a:r>
              <a:rPr sz="2000" spc="-5" dirty="0">
                <a:latin typeface="Arial MT"/>
                <a:cs typeface="Arial MT"/>
              </a:rPr>
              <a:t>with </a:t>
            </a:r>
            <a:r>
              <a:rPr sz="2000" dirty="0">
                <a:latin typeface="Arial MT"/>
                <a:cs typeface="Arial MT"/>
              </a:rPr>
              <a:t>exposing and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treating the casualty </a:t>
            </a:r>
            <a:r>
              <a:rPr sz="2000" dirty="0">
                <a:latin typeface="Arial MT"/>
                <a:cs typeface="Arial MT"/>
              </a:rPr>
              <a:t>as well as assist in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setting </a:t>
            </a:r>
            <a:r>
              <a:rPr sz="2000" dirty="0">
                <a:latin typeface="Arial MT"/>
                <a:cs typeface="Arial MT"/>
              </a:rPr>
              <a:t>up medical equipment and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prestaging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litter,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including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documentation</a:t>
            </a:r>
            <a:endParaRPr sz="2000">
              <a:latin typeface="Arial MT"/>
              <a:cs typeface="Arial MT"/>
            </a:endParaRPr>
          </a:p>
          <a:p>
            <a:pPr marL="12700" marR="725805">
              <a:lnSpc>
                <a:spcPts val="2080"/>
              </a:lnSpc>
              <a:spcBef>
                <a:spcPts val="985"/>
              </a:spcBef>
            </a:pPr>
            <a:r>
              <a:rPr sz="2000" b="1" spc="-5" dirty="0">
                <a:latin typeface="Arial"/>
                <a:cs typeface="Arial"/>
              </a:rPr>
              <a:t>DOCUMENT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ALL </a:t>
            </a:r>
            <a:r>
              <a:rPr sz="2000" dirty="0">
                <a:latin typeface="Arial MT"/>
                <a:cs typeface="Arial MT"/>
              </a:rPr>
              <a:t>assessment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medical care </a:t>
            </a:r>
            <a:r>
              <a:rPr sz="2000" i="1" dirty="0">
                <a:latin typeface="Arial"/>
                <a:cs typeface="Arial"/>
              </a:rPr>
              <a:t>(including 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interventions </a:t>
            </a:r>
            <a:r>
              <a:rPr sz="2000" i="1" spc="-5" dirty="0">
                <a:latin typeface="Arial"/>
                <a:cs typeface="Arial"/>
              </a:rPr>
              <a:t>and </a:t>
            </a:r>
            <a:r>
              <a:rPr sz="2000" b="1" i="1" spc="-5" dirty="0">
                <a:latin typeface="Arial"/>
                <a:cs typeface="Arial"/>
              </a:rPr>
              <a:t>medications</a:t>
            </a:r>
            <a:r>
              <a:rPr sz="2000" i="1" spc="-5" dirty="0">
                <a:latin typeface="Arial"/>
                <a:cs typeface="Arial"/>
              </a:rPr>
              <a:t>) </a:t>
            </a:r>
            <a:r>
              <a:rPr sz="2000" i="1" spc="-54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5" dirty="0">
                <a:latin typeface="Arial MT"/>
                <a:cs typeface="Arial MT"/>
              </a:rPr>
              <a:t> the </a:t>
            </a:r>
            <a:r>
              <a:rPr sz="2000" dirty="0">
                <a:latin typeface="Arial MT"/>
                <a:cs typeface="Arial MT"/>
              </a:rPr>
              <a:t>DD</a:t>
            </a:r>
            <a:r>
              <a:rPr sz="2000" spc="-5" dirty="0">
                <a:latin typeface="Arial MT"/>
                <a:cs typeface="Arial MT"/>
              </a:rPr>
              <a:t> Form </a:t>
            </a:r>
            <a:r>
              <a:rPr sz="2000" dirty="0">
                <a:latin typeface="Arial MT"/>
                <a:cs typeface="Arial MT"/>
              </a:rPr>
              <a:t>1380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1431" y="5167097"/>
            <a:ext cx="2164460" cy="132180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8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958" y="284892"/>
            <a:ext cx="53359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767171"/>
                </a:solidFill>
              </a:rPr>
              <a:t>Module </a:t>
            </a:r>
            <a:r>
              <a:rPr sz="2000" dirty="0">
                <a:solidFill>
                  <a:srgbClr val="767171"/>
                </a:solidFill>
              </a:rPr>
              <a:t>4: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Principles</a:t>
            </a:r>
            <a:r>
              <a:rPr sz="200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and</a:t>
            </a:r>
            <a:r>
              <a:rPr sz="2000" spc="-8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Application</a:t>
            </a:r>
            <a:r>
              <a:rPr sz="2000" spc="-10" dirty="0">
                <a:solidFill>
                  <a:srgbClr val="767171"/>
                </a:solidFill>
              </a:rPr>
              <a:t> </a:t>
            </a:r>
            <a:r>
              <a:rPr sz="2000" spc="-5" dirty="0">
                <a:solidFill>
                  <a:srgbClr val="767171"/>
                </a:solidFill>
              </a:rPr>
              <a:t>of TFC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366" y="1655372"/>
            <a:ext cx="7099199" cy="518836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664008" y="1443371"/>
            <a:ext cx="4334510" cy="4849495"/>
          </a:xfrm>
          <a:custGeom>
            <a:avLst/>
            <a:gdLst/>
            <a:ahLst/>
            <a:cxnLst/>
            <a:rect l="l" t="t" r="r" b="b"/>
            <a:pathLst>
              <a:path w="4334509" h="4849495">
                <a:moveTo>
                  <a:pt x="4170166" y="0"/>
                </a:moveTo>
                <a:lnTo>
                  <a:pt x="163915" y="0"/>
                </a:lnTo>
                <a:lnTo>
                  <a:pt x="120340" y="5855"/>
                </a:lnTo>
                <a:lnTo>
                  <a:pt x="81184" y="22379"/>
                </a:lnTo>
                <a:lnTo>
                  <a:pt x="48009" y="48009"/>
                </a:lnTo>
                <a:lnTo>
                  <a:pt x="22379" y="81184"/>
                </a:lnTo>
                <a:lnTo>
                  <a:pt x="5855" y="120340"/>
                </a:lnTo>
                <a:lnTo>
                  <a:pt x="0" y="163915"/>
                </a:lnTo>
                <a:lnTo>
                  <a:pt x="0" y="4685229"/>
                </a:lnTo>
                <a:lnTo>
                  <a:pt x="5855" y="4728804"/>
                </a:lnTo>
                <a:lnTo>
                  <a:pt x="22379" y="4767960"/>
                </a:lnTo>
                <a:lnTo>
                  <a:pt x="48009" y="4801134"/>
                </a:lnTo>
                <a:lnTo>
                  <a:pt x="81184" y="4826765"/>
                </a:lnTo>
                <a:lnTo>
                  <a:pt x="120340" y="4843289"/>
                </a:lnTo>
                <a:lnTo>
                  <a:pt x="163915" y="4849144"/>
                </a:lnTo>
                <a:lnTo>
                  <a:pt x="4170166" y="4849144"/>
                </a:lnTo>
                <a:lnTo>
                  <a:pt x="4213741" y="4843289"/>
                </a:lnTo>
                <a:lnTo>
                  <a:pt x="4252897" y="4826765"/>
                </a:lnTo>
                <a:lnTo>
                  <a:pt x="4286072" y="4801134"/>
                </a:lnTo>
                <a:lnTo>
                  <a:pt x="4311702" y="4767960"/>
                </a:lnTo>
                <a:lnTo>
                  <a:pt x="4328226" y="4728804"/>
                </a:lnTo>
                <a:lnTo>
                  <a:pt x="4334082" y="4685229"/>
                </a:lnTo>
                <a:lnTo>
                  <a:pt x="4334082" y="163915"/>
                </a:lnTo>
                <a:lnTo>
                  <a:pt x="4328226" y="120340"/>
                </a:lnTo>
                <a:lnTo>
                  <a:pt x="4311702" y="81184"/>
                </a:lnTo>
                <a:lnTo>
                  <a:pt x="4286072" y="48009"/>
                </a:lnTo>
                <a:lnTo>
                  <a:pt x="4252897" y="22379"/>
                </a:lnTo>
                <a:lnTo>
                  <a:pt x="4213741" y="5855"/>
                </a:lnTo>
                <a:lnTo>
                  <a:pt x="4170166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40991" y="1546940"/>
            <a:ext cx="3837940" cy="177609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434"/>
              </a:spcBef>
            </a:pPr>
            <a:r>
              <a:rPr sz="2000" b="1" spc="-20" dirty="0">
                <a:solidFill>
                  <a:srgbClr val="921928"/>
                </a:solidFill>
                <a:latin typeface="Arial"/>
                <a:cs typeface="Arial"/>
              </a:rPr>
              <a:t>ESTABLISH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security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perimeter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accordance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with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unit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tactical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standard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operating </a:t>
            </a:r>
            <a:r>
              <a:rPr sz="2000" dirty="0">
                <a:latin typeface="Arial MT"/>
                <a:cs typeface="Arial MT"/>
              </a:rPr>
              <a:t> procedures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and/or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battle </a:t>
            </a:r>
            <a:r>
              <a:rPr sz="2000" dirty="0">
                <a:latin typeface="Arial MT"/>
                <a:cs typeface="Arial MT"/>
              </a:rPr>
              <a:t>drills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2240"/>
              </a:lnSpc>
              <a:spcBef>
                <a:spcPts val="650"/>
              </a:spcBef>
            </a:pPr>
            <a:r>
              <a:rPr sz="2000" b="1" spc="-20" dirty="0">
                <a:solidFill>
                  <a:srgbClr val="921928"/>
                </a:solidFill>
                <a:latin typeface="Arial"/>
                <a:cs typeface="Arial"/>
              </a:rPr>
              <a:t>MAINTAIN</a:t>
            </a:r>
            <a:r>
              <a:rPr sz="2000" b="1" spc="-4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tactical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2240"/>
              </a:lnSpc>
            </a:pPr>
            <a:r>
              <a:rPr sz="2000" b="1" spc="-5" dirty="0">
                <a:latin typeface="Arial"/>
                <a:cs typeface="Arial"/>
              </a:rPr>
              <a:t>situational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awareness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1284" y="2447238"/>
            <a:ext cx="3236595" cy="197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1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Weapons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cleared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secured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Communications </a:t>
            </a:r>
            <a:r>
              <a:rPr sz="1800" dirty="0">
                <a:latin typeface="Arial MT"/>
                <a:cs typeface="Arial MT"/>
              </a:rPr>
              <a:t>secured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Sensitive </a:t>
            </a:r>
            <a:r>
              <a:rPr sz="1800" spc="-5" dirty="0">
                <a:latin typeface="Arial MT"/>
                <a:cs typeface="Arial MT"/>
              </a:rPr>
              <a:t>items redistributed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Weapons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radios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DO</a:t>
            </a:r>
            <a:r>
              <a:rPr sz="18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NOT</a:t>
            </a:r>
            <a:endParaRPr sz="1800">
              <a:latin typeface="Arial"/>
              <a:cs typeface="Arial"/>
            </a:endParaRPr>
          </a:p>
          <a:p>
            <a:pPr marL="12700" marR="636905">
              <a:lnSpc>
                <a:spcPts val="1900"/>
              </a:lnSpc>
              <a:spcBef>
                <a:spcPts val="15"/>
              </a:spcBef>
            </a:pPr>
            <a:r>
              <a:rPr sz="1800" dirty="0">
                <a:latin typeface="Arial MT"/>
                <a:cs typeface="Arial MT"/>
              </a:rPr>
              <a:t>mix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well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shock,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head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injuries,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narcotics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82267" y="1713429"/>
            <a:ext cx="3074035" cy="74485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1810"/>
              </a:lnSpc>
              <a:spcBef>
                <a:spcPts val="360"/>
              </a:spcBef>
            </a:pPr>
            <a:r>
              <a:rPr sz="1700" b="1" spc="-10" dirty="0">
                <a:latin typeface="Arial"/>
                <a:cs typeface="Arial"/>
              </a:rPr>
              <a:t>CASUALTIES</a:t>
            </a:r>
            <a:r>
              <a:rPr sz="1700" b="1" spc="-2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WITH</a:t>
            </a:r>
            <a:r>
              <a:rPr sz="1700" b="1" spc="-90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ALTERED </a:t>
            </a:r>
            <a:r>
              <a:rPr sz="1700" b="1" spc="-455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MENTAL</a:t>
            </a:r>
            <a:r>
              <a:rPr sz="1700" b="1" spc="-45" dirty="0">
                <a:latin typeface="Arial"/>
                <a:cs typeface="Arial"/>
              </a:rPr>
              <a:t> </a:t>
            </a:r>
            <a:r>
              <a:rPr sz="1700" b="1" spc="-40" dirty="0">
                <a:latin typeface="Arial"/>
                <a:cs typeface="Arial"/>
              </a:rPr>
              <a:t>STATUS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921928"/>
                </a:solidFill>
                <a:latin typeface="Arial"/>
                <a:cs typeface="Arial"/>
              </a:rPr>
              <a:t>SHOULD </a:t>
            </a:r>
            <a:r>
              <a:rPr sz="17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921928"/>
                </a:solidFill>
                <a:latin typeface="Arial"/>
                <a:cs typeface="Arial"/>
              </a:rPr>
              <a:t>IMMEDIATLY</a:t>
            </a:r>
            <a:r>
              <a:rPr sz="17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921928"/>
                </a:solidFill>
                <a:latin typeface="Arial"/>
                <a:cs typeface="Arial"/>
              </a:rPr>
              <a:t>HAVE: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953509" y="2536492"/>
            <a:ext cx="2954655" cy="3609340"/>
            <a:chOff x="7953509" y="2536492"/>
            <a:chExt cx="2954655" cy="3609340"/>
          </a:xfrm>
        </p:grpSpPr>
        <p:sp>
          <p:nvSpPr>
            <p:cNvPr id="10" name="object 10"/>
            <p:cNvSpPr/>
            <p:nvPr/>
          </p:nvSpPr>
          <p:spPr>
            <a:xfrm>
              <a:off x="7984350" y="2536494"/>
              <a:ext cx="114300" cy="1290955"/>
            </a:xfrm>
            <a:custGeom>
              <a:avLst/>
              <a:gdLst/>
              <a:ahLst/>
              <a:cxnLst/>
              <a:rect l="l" t="t" r="r" b="b"/>
              <a:pathLst>
                <a:path w="114300" h="1290954">
                  <a:moveTo>
                    <a:pt x="114300" y="984618"/>
                  </a:moveTo>
                  <a:lnTo>
                    <a:pt x="0" y="984618"/>
                  </a:lnTo>
                  <a:lnTo>
                    <a:pt x="0" y="1290624"/>
                  </a:lnTo>
                  <a:lnTo>
                    <a:pt x="114300" y="1290624"/>
                  </a:lnTo>
                  <a:lnTo>
                    <a:pt x="114300" y="984618"/>
                  </a:lnTo>
                  <a:close/>
                </a:path>
                <a:path w="114300" h="1290954">
                  <a:moveTo>
                    <a:pt x="114300" y="549275"/>
                  </a:moveTo>
                  <a:lnTo>
                    <a:pt x="0" y="549275"/>
                  </a:lnTo>
                  <a:lnTo>
                    <a:pt x="0" y="818222"/>
                  </a:lnTo>
                  <a:lnTo>
                    <a:pt x="114300" y="818222"/>
                  </a:lnTo>
                  <a:lnTo>
                    <a:pt x="114300" y="549275"/>
                  </a:lnTo>
                  <a:close/>
                </a:path>
                <a:path w="114300" h="1290954">
                  <a:moveTo>
                    <a:pt x="114300" y="0"/>
                  </a:moveTo>
                  <a:lnTo>
                    <a:pt x="0" y="0"/>
                  </a:lnTo>
                  <a:lnTo>
                    <a:pt x="0" y="306006"/>
                  </a:lnTo>
                  <a:lnTo>
                    <a:pt x="114300" y="306006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09011" y="4849993"/>
              <a:ext cx="1198879" cy="12524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3509" y="4893267"/>
              <a:ext cx="1755501" cy="12524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620144" y="750977"/>
            <a:ext cx="69519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SECURITY</a:t>
            </a:r>
            <a:r>
              <a:rPr sz="3600" b="1" spc="-2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AND</a:t>
            </a:r>
            <a:r>
              <a:rPr sz="36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SAFETY</a:t>
            </a:r>
            <a:r>
              <a:rPr sz="3600" b="1" spc="-8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IN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TFC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>
                <a:solidFill>
                  <a:srgbClr val="000000"/>
                </a:solidFill>
              </a:rPr>
              <a:t>9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3022</Words>
  <Application>Microsoft Office PowerPoint</Application>
  <PresentationFormat>Widescreen</PresentationFormat>
  <Paragraphs>640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Arial Black</vt:lpstr>
      <vt:lpstr>Arial MT</vt:lpstr>
      <vt:lpstr>Calibri</vt:lpstr>
      <vt:lpstr>Office Theme</vt:lpstr>
      <vt:lpstr>TACTICAL COMBAT  CASUALTY CARE COURSE</vt:lpstr>
      <vt:lpstr>Module 4: Principles and Application of TFC</vt:lpstr>
      <vt:lpstr>Module 4: Principles and Application of TFC</vt:lpstr>
      <vt:lpstr>Three PHASES of TCCC</vt:lpstr>
      <vt:lpstr>CASUALTY COLLECTION POINT OVERVIEW</vt:lpstr>
      <vt:lpstr>PHASE 2: TACTICAL FIELD CARE</vt:lpstr>
      <vt:lpstr>CASUALTY REMOVAL/EXTRACTION  PRINCIPLES</vt:lpstr>
      <vt:lpstr>Module 4: Principles and Application of TFC</vt:lpstr>
      <vt:lpstr>Module 4: Principles and Application of TFC</vt:lpstr>
      <vt:lpstr>OTHER CONSIDERATIONS IN TFC</vt:lpstr>
      <vt:lpstr>MARCH PAWS</vt:lpstr>
      <vt:lpstr>Module 4: Principles and Application of TFC</vt:lpstr>
      <vt:lpstr>COMMUNICATE RELEVANT  CASUALTY INFORMATION</vt:lpstr>
      <vt:lpstr>TRIAGE: PRIORITIZING MULTIPLE CASUALTIES</vt:lpstr>
      <vt:lpstr>TRIAGE CONSIDERATIONS This would be an example of your immediate</vt:lpstr>
      <vt:lpstr>Module 4: Principles and Application of TFC</vt:lpstr>
      <vt:lpstr>CASUALTY COLLECTION POINT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Module 4: Principles and Application of TFC</vt:lpstr>
      <vt:lpstr>SUMMARY</vt:lpstr>
      <vt:lpstr>CHECK ON LEARNING</vt:lpstr>
      <vt:lpstr>ANY 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04 PrinciplesApplication of TFC V 1.14 JTS FINAL</dc:title>
  <cp:lastModifiedBy>Adam Rafferty</cp:lastModifiedBy>
  <cp:revision>1</cp:revision>
  <dcterms:created xsi:type="dcterms:W3CDTF">2023-08-01T20:08:53Z</dcterms:created>
  <dcterms:modified xsi:type="dcterms:W3CDTF">2023-08-07T19:54:52Z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